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92" r:id="rId11"/>
    <p:sldId id="291" r:id="rId12"/>
    <p:sldId id="290" r:id="rId13"/>
    <p:sldId id="266" r:id="rId14"/>
    <p:sldId id="293" r:id="rId15"/>
    <p:sldId id="269" r:id="rId16"/>
    <p:sldId id="294" r:id="rId17"/>
    <p:sldId id="295" r:id="rId18"/>
    <p:sldId id="298" r:id="rId19"/>
    <p:sldId id="305" r:id="rId20"/>
    <p:sldId id="270" r:id="rId21"/>
    <p:sldId id="306" r:id="rId22"/>
    <p:sldId id="271" r:id="rId23"/>
    <p:sldId id="300" r:id="rId24"/>
    <p:sldId id="272" r:id="rId25"/>
    <p:sldId id="307" r:id="rId26"/>
    <p:sldId id="301" r:id="rId27"/>
    <p:sldId id="273" r:id="rId28"/>
    <p:sldId id="302" r:id="rId29"/>
    <p:sldId id="309" r:id="rId30"/>
    <p:sldId id="274" r:id="rId31"/>
    <p:sldId id="310" r:id="rId32"/>
    <p:sldId id="275" r:id="rId33"/>
    <p:sldId id="311" r:id="rId34"/>
    <p:sldId id="312" r:id="rId35"/>
    <p:sldId id="313" r:id="rId36"/>
    <p:sldId id="276" r:id="rId37"/>
    <p:sldId id="277" r:id="rId38"/>
    <p:sldId id="314" r:id="rId39"/>
    <p:sldId id="303" r:id="rId40"/>
    <p:sldId id="278" r:id="rId41"/>
    <p:sldId id="304" r:id="rId42"/>
    <p:sldId id="279" r:id="rId43"/>
    <p:sldId id="329" r:id="rId44"/>
    <p:sldId id="280" r:id="rId45"/>
    <p:sldId id="281" r:id="rId46"/>
    <p:sldId id="315" r:id="rId47"/>
    <p:sldId id="316" r:id="rId48"/>
    <p:sldId id="317" r:id="rId49"/>
    <p:sldId id="318" r:id="rId50"/>
    <p:sldId id="282" r:id="rId51"/>
    <p:sldId id="319" r:id="rId52"/>
    <p:sldId id="283" r:id="rId53"/>
    <p:sldId id="284" r:id="rId54"/>
    <p:sldId id="320" r:id="rId55"/>
    <p:sldId id="285" r:id="rId56"/>
    <p:sldId id="321" r:id="rId57"/>
    <p:sldId id="286" r:id="rId58"/>
    <p:sldId id="322" r:id="rId59"/>
    <p:sldId id="323" r:id="rId60"/>
    <p:sldId id="296" r:id="rId61"/>
    <p:sldId id="326" r:id="rId62"/>
    <p:sldId id="328" r:id="rId63"/>
    <p:sldId id="287" r:id="rId64"/>
    <p:sldId id="325" r:id="rId65"/>
    <p:sldId id="288" r:id="rId66"/>
    <p:sldId id="289" r:id="rId67"/>
    <p:sldId id="327" r:id="rId68"/>
    <p:sldId id="33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90" d="100"/>
          <a:sy n="190" d="100"/>
        </p:scale>
        <p:origin x="4752" y="26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B5A59-B03A-5463-E61D-41F6F3DC099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498385A8-1B72-C34D-07BE-9FC497BE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576C49EF-EAEA-E3FF-52D6-0B8205CA3F4B}"/>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5401E00A-5239-C898-A891-E2CEA8C6B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A868C2-366B-A9F9-E96B-6102EEB3B10B}"/>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390465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10C5AD-FF17-A7C8-AEB4-4448648842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A0E3394D-1334-0DE4-CA78-6311FDEB27C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F3F62955-9C18-3C52-E296-BE5E0DC46CD0}"/>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ADE7B9C4-2308-3D4C-2F31-0DBFFD054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4C70C8-E4F7-385C-AD1A-42C3D34F6D07}"/>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356213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DF8807-2B8D-70CF-906D-933A5F4DEA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8873F59-C321-7FF3-6EF5-CBA1020DFF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01684A7-E48B-57A3-7FA5-664D90258AD3}"/>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CBB40FED-9075-1B96-89D6-2667E77FD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545C8C-97E0-282A-166E-A9FAEE6CD71E}"/>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8816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4F535-650E-A612-C32D-11E77C9F8D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E6D00DAC-44B4-8D4C-5233-EF55221550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423742A-DA2D-014E-2FAA-23F8044116A7}"/>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2647F578-FACC-C50F-5CB5-F6CB2B9F7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0B655D-5FCF-1031-9DE7-D97B85702CC6}"/>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310053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A22B7-A051-2F4F-C6D1-3EF5EF58B23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E7F3177-68E5-4E47-DF9C-4F6FEB632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59AD1FA7-55BA-149C-342A-6806F7B3FF6D}"/>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2B1447C5-66C7-E053-F9E6-9FC0B8B80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A918EB-3600-259E-7D0C-8D46877CF651}"/>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44344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F9FD8-F04B-0F83-A51A-F748CFC174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5C6A57C1-CAE2-BD69-3835-8339C5C5EDD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62FA4CDD-82AD-3BE3-C108-55038FB479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50981101-AE56-DFF2-DDED-A6513248C051}"/>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6" name="Footer Placeholder 5">
            <a:extLst>
              <a:ext uri="{FF2B5EF4-FFF2-40B4-BE49-F238E27FC236}">
                <a16:creationId xmlns:a16="http://schemas.microsoft.com/office/drawing/2014/main" xmlns="" id="{EC2D97E3-9BED-3F8B-BCF0-66110EEB1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5DB9D6-E1EB-250C-59CD-94C2C51B8831}"/>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285901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B3F9F-8CDB-08EC-9ADF-8385C633E0C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71C2DC8E-76D1-D687-AB9A-A9A988F2F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45A52E39-0BED-0E7E-F216-2399A5D9CC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1BEE376B-1B51-0973-7CBB-6C59A49F2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2EEC7D94-FB28-6A8D-0158-D1B4794C11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7DCCC857-DBBC-BB04-53D8-9578ED402B45}"/>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8" name="Footer Placeholder 7">
            <a:extLst>
              <a:ext uri="{FF2B5EF4-FFF2-40B4-BE49-F238E27FC236}">
                <a16:creationId xmlns:a16="http://schemas.microsoft.com/office/drawing/2014/main" xmlns="" id="{27722FFC-3231-6BE7-6404-26F68F831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3D7A7E3-CC76-8B84-5580-5DBA430924BB}"/>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22803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1C614-A97C-E296-FE88-A4257824A6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1C53E0CD-FC40-4CD8-B33F-E4EEE1DA0BA9}"/>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4" name="Footer Placeholder 3">
            <a:extLst>
              <a:ext uri="{FF2B5EF4-FFF2-40B4-BE49-F238E27FC236}">
                <a16:creationId xmlns:a16="http://schemas.microsoft.com/office/drawing/2014/main" xmlns="" id="{03612A04-46D8-CDDC-6578-040604CA9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B33B9FB-0DFA-EF80-92BE-1E97647A828C}"/>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185327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FF29D67-57DF-804F-6491-33EB40574EF3}"/>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3" name="Footer Placeholder 2">
            <a:extLst>
              <a:ext uri="{FF2B5EF4-FFF2-40B4-BE49-F238E27FC236}">
                <a16:creationId xmlns:a16="http://schemas.microsoft.com/office/drawing/2014/main" xmlns="" id="{348ED3F3-CCC4-525D-5805-AAFCDE44DA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8003AEB-7135-FB5B-CE90-BA99F8C127F6}"/>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419716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0CFABE-A043-712A-2E1E-AE260C1B65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81C891A7-A57D-CC21-9B92-3AD060420A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20D55CA9-D6B2-9D8C-104D-1CE2331DA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10BBAEC-9D65-4F4F-FAAE-37FA259444A5}"/>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6" name="Footer Placeholder 5">
            <a:extLst>
              <a:ext uri="{FF2B5EF4-FFF2-40B4-BE49-F238E27FC236}">
                <a16:creationId xmlns:a16="http://schemas.microsoft.com/office/drawing/2014/main" xmlns="" id="{F6022D8D-E256-B7D0-B081-B85F9F7BF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42E39D-E7BA-7409-DD44-DAA2DF0CDC6C}"/>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200951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1BF24-E265-2A75-5979-C5E26A03DB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FB4C97C-A8F2-4EAB-563B-9E3D7F110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6F1C0-20AD-6549-D699-819D11DF7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0FD188BC-8E92-9C5F-CF8C-4FA4AEC4BE7C}"/>
              </a:ext>
            </a:extLst>
          </p:cNvPr>
          <p:cNvSpPr>
            <a:spLocks noGrp="1"/>
          </p:cNvSpPr>
          <p:nvPr>
            <p:ph type="dt" sz="half" idx="10"/>
          </p:nvPr>
        </p:nvSpPr>
        <p:spPr/>
        <p:txBody>
          <a:bodyPr/>
          <a:lstStyle/>
          <a:p>
            <a:fld id="{1C79ABE8-497E-8247-B81B-DCAF5D34A320}" type="datetimeFigureOut">
              <a:rPr lang="en-US" smtClean="0"/>
              <a:t>1/31/2023</a:t>
            </a:fld>
            <a:endParaRPr lang="en-US"/>
          </a:p>
        </p:txBody>
      </p:sp>
      <p:sp>
        <p:nvSpPr>
          <p:cNvPr id="6" name="Footer Placeholder 5">
            <a:extLst>
              <a:ext uri="{FF2B5EF4-FFF2-40B4-BE49-F238E27FC236}">
                <a16:creationId xmlns:a16="http://schemas.microsoft.com/office/drawing/2014/main" xmlns="" id="{0B8A779A-EC07-CE45-A410-925067725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34FC5B-4029-DEB1-4B19-511E25B13C1A}"/>
              </a:ext>
            </a:extLst>
          </p:cNvPr>
          <p:cNvSpPr>
            <a:spLocks noGrp="1"/>
          </p:cNvSpPr>
          <p:nvPr>
            <p:ph type="sldNum" sz="quarter" idx="12"/>
          </p:nvPr>
        </p:nvSpPr>
        <p:spPr/>
        <p:txBody>
          <a:bodyPr/>
          <a:lstStyle/>
          <a:p>
            <a:fld id="{76675071-B58E-7444-8026-B26C9DD64FDD}" type="slidenum">
              <a:rPr lang="en-US" smtClean="0"/>
              <a:t>‹#›</a:t>
            </a:fld>
            <a:endParaRPr lang="en-US"/>
          </a:p>
        </p:txBody>
      </p:sp>
    </p:spTree>
    <p:extLst>
      <p:ext uri="{BB962C8B-B14F-4D97-AF65-F5344CB8AC3E}">
        <p14:creationId xmlns:p14="http://schemas.microsoft.com/office/powerpoint/2010/main" val="336172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FFF0EA-166D-74F9-BE20-87E140149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6F5931A7-D92B-4C2B-E718-39CAAF4B2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4339E96-0587-14EB-F7D1-1A05583703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ABE8-497E-8247-B81B-DCAF5D34A320}" type="datetimeFigureOut">
              <a:rPr lang="en-US" smtClean="0"/>
              <a:t>1/31/2023</a:t>
            </a:fld>
            <a:endParaRPr lang="en-US"/>
          </a:p>
        </p:txBody>
      </p:sp>
      <p:sp>
        <p:nvSpPr>
          <p:cNvPr id="5" name="Footer Placeholder 4">
            <a:extLst>
              <a:ext uri="{FF2B5EF4-FFF2-40B4-BE49-F238E27FC236}">
                <a16:creationId xmlns:a16="http://schemas.microsoft.com/office/drawing/2014/main" xmlns="" id="{4B76BEF8-E2B0-3A6E-85D7-B6891F4C8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8EF058-D878-1C23-8B30-3CD0C6104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75071-B58E-7444-8026-B26C9DD64FDD}" type="slidenum">
              <a:rPr lang="en-US" smtClean="0"/>
              <a:t>‹#›</a:t>
            </a:fld>
            <a:endParaRPr lang="en-US"/>
          </a:p>
        </p:txBody>
      </p:sp>
    </p:spTree>
    <p:extLst>
      <p:ext uri="{BB962C8B-B14F-4D97-AF65-F5344CB8AC3E}">
        <p14:creationId xmlns:p14="http://schemas.microsoft.com/office/powerpoint/2010/main" val="2224123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CB1DB52-5103-0C12-4831-8DB15F667CBC}"/>
              </a:ext>
            </a:extLst>
          </p:cNvPr>
          <p:cNvSpPr>
            <a:spLocks noGrp="1"/>
          </p:cNvSpPr>
          <p:nvPr>
            <p:ph type="subTitle" idx="1"/>
          </p:nvPr>
        </p:nvSpPr>
        <p:spPr>
          <a:xfrm>
            <a:off x="1524000" y="2548247"/>
            <a:ext cx="9144000" cy="2709553"/>
          </a:xfrm>
        </p:spPr>
        <p:txBody>
          <a:bodyPr/>
          <a:lstStyle/>
          <a:p>
            <a:r>
              <a:rPr lang="en-GB" sz="3600" b="1" i="1" dirty="0">
                <a:solidFill>
                  <a:schemeClr val="accent2"/>
                </a:solidFill>
                <a:effectLst/>
                <a:latin typeface="Archivo Narrow"/>
              </a:rPr>
              <a:t>Techniques of imaging of the aorta and its first order branches by endoscopic ultrasound</a:t>
            </a:r>
          </a:p>
          <a:p>
            <a:endParaRPr lang="en-US" dirty="0"/>
          </a:p>
        </p:txBody>
      </p:sp>
      <p:sp>
        <p:nvSpPr>
          <p:cNvPr id="5" name="Title 4">
            <a:extLst>
              <a:ext uri="{FF2B5EF4-FFF2-40B4-BE49-F238E27FC236}">
                <a16:creationId xmlns:a16="http://schemas.microsoft.com/office/drawing/2014/main" xmlns="" id="{AB8F692B-5DF7-C4CE-A6FD-8574FBB055FA}"/>
              </a:ext>
            </a:extLst>
          </p:cNvPr>
          <p:cNvSpPr>
            <a:spLocks noGrp="1"/>
          </p:cNvSpPr>
          <p:nvPr>
            <p:ph type="ctrTitle"/>
          </p:nvPr>
        </p:nvSpPr>
        <p:spPr>
          <a:xfrm>
            <a:off x="1524000" y="2003465"/>
            <a:ext cx="9144000" cy="2709554"/>
          </a:xfrm>
        </p:spPr>
        <p:txBody>
          <a:bodyPr>
            <a:normAutofit/>
          </a:bodyPr>
          <a:lstStyle/>
          <a:p>
            <a:r>
              <a:rPr lang="en-GB" sz="2000" b="1" i="1" dirty="0" err="1">
                <a:solidFill>
                  <a:schemeClr val="tx2"/>
                </a:solidFill>
              </a:rPr>
              <a:t>Sina</a:t>
            </a:r>
            <a:r>
              <a:rPr lang="en-GB" sz="2000" b="1" i="1" dirty="0">
                <a:solidFill>
                  <a:schemeClr val="tx2"/>
                </a:solidFill>
              </a:rPr>
              <a:t> </a:t>
            </a:r>
            <a:r>
              <a:rPr lang="en-GB" sz="2000" b="1" i="1" dirty="0" err="1">
                <a:solidFill>
                  <a:schemeClr val="tx2"/>
                </a:solidFill>
              </a:rPr>
              <a:t>Salimian</a:t>
            </a:r>
            <a:r>
              <a:rPr lang="en-GB" sz="2000" b="1" i="1" dirty="0">
                <a:solidFill>
                  <a:schemeClr val="tx2"/>
                </a:solidFill>
              </a:rPr>
              <a:t> MD</a:t>
            </a:r>
            <a:endParaRPr lang="en-US" sz="2000" b="1" i="1" dirty="0">
              <a:solidFill>
                <a:schemeClr val="tx2"/>
              </a:solidFill>
            </a:endParaRPr>
          </a:p>
        </p:txBody>
      </p:sp>
    </p:spTree>
    <p:extLst>
      <p:ext uri="{BB962C8B-B14F-4D97-AF65-F5344CB8AC3E}">
        <p14:creationId xmlns:p14="http://schemas.microsoft.com/office/powerpoint/2010/main" val="1285081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CBD80-6E36-962F-704B-7655BFE51F0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A1FDD4F5-7422-E9C2-B04F-9B768BBF6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5292" y="618506"/>
            <a:ext cx="7360227" cy="5558457"/>
          </a:xfrm>
        </p:spPr>
      </p:pic>
    </p:spTree>
    <p:extLst>
      <p:ext uri="{BB962C8B-B14F-4D97-AF65-F5344CB8AC3E}">
        <p14:creationId xmlns:p14="http://schemas.microsoft.com/office/powerpoint/2010/main" val="2657746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86283-D4CF-20BE-CD7C-5796AB533D00}"/>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F7652F61-D892-1E15-6F60-1AE251722B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8377" y="457200"/>
            <a:ext cx="5937662" cy="5719763"/>
          </a:xfrm>
        </p:spPr>
      </p:pic>
    </p:spTree>
    <p:extLst>
      <p:ext uri="{BB962C8B-B14F-4D97-AF65-F5344CB8AC3E}">
        <p14:creationId xmlns:p14="http://schemas.microsoft.com/office/powerpoint/2010/main" val="1471225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006D9-2771-00E7-E2C0-2D43E8654B0A}"/>
              </a:ext>
            </a:extLst>
          </p:cNvPr>
          <p:cNvSpPr>
            <a:spLocks noGrp="1"/>
          </p:cNvSpPr>
          <p:nvPr>
            <p:ph type="title"/>
          </p:nvPr>
        </p:nvSpPr>
        <p:spPr/>
        <p:txBody>
          <a:bodyPr>
            <a:normAutofit/>
          </a:bodyPr>
          <a:lstStyle/>
          <a:p>
            <a:r>
              <a:rPr lang="en-US" sz="2800" b="1" i="1" dirty="0">
                <a:solidFill>
                  <a:srgbClr val="FF0000"/>
                </a:solidFill>
              </a:rPr>
              <a:t>If you se one in long axis you will see the other in short axis</a:t>
            </a:r>
          </a:p>
        </p:txBody>
      </p:sp>
      <p:pic>
        <p:nvPicPr>
          <p:cNvPr id="4" name="Picture 4">
            <a:extLst>
              <a:ext uri="{FF2B5EF4-FFF2-40B4-BE49-F238E27FC236}">
                <a16:creationId xmlns:a16="http://schemas.microsoft.com/office/drawing/2014/main" xmlns="" id="{C9BD8F48-24F0-89B9-D5A1-70C3A287D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295400"/>
            <a:ext cx="8090065" cy="8087344"/>
          </a:xfrm>
        </p:spPr>
      </p:pic>
    </p:spTree>
    <p:extLst>
      <p:ext uri="{BB962C8B-B14F-4D97-AF65-F5344CB8AC3E}">
        <p14:creationId xmlns:p14="http://schemas.microsoft.com/office/powerpoint/2010/main" val="2602576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62708-6B77-61C9-8291-16D6E7BDFEA4}"/>
              </a:ext>
            </a:extLst>
          </p:cNvPr>
          <p:cNvSpPr>
            <a:spLocks noGrp="1"/>
          </p:cNvSpPr>
          <p:nvPr>
            <p:ph type="title"/>
          </p:nvPr>
        </p:nvSpPr>
        <p:spPr>
          <a:xfrm>
            <a:off x="2378281" y="628918"/>
            <a:ext cx="10515600" cy="867869"/>
          </a:xfrm>
        </p:spPr>
        <p:txBody>
          <a:bodyPr>
            <a:normAutofit fontScale="90000"/>
          </a:bodyPr>
          <a:lstStyle/>
          <a:p>
            <a:r>
              <a:rPr lang="en-GB" b="1" i="1" dirty="0">
                <a:solidFill>
                  <a:srgbClr val="814D31"/>
                </a:solidFill>
                <a:effectLst/>
                <a:latin typeface="Archivo Narrow"/>
              </a:rPr>
              <a:t>Technique of imaging</a:t>
            </a:r>
            <a:r>
              <a:rPr lang="en-GB" b="0" i="0" dirty="0">
                <a:solidFill>
                  <a:srgbClr val="814D31"/>
                </a:solidFill>
                <a:effectLst/>
                <a:latin typeface="Archivo Narrow"/>
              </a:rPr>
              <a:t/>
            </a:r>
            <a:br>
              <a:rPr lang="en-GB" b="0" i="0" dirty="0">
                <a:solidFill>
                  <a:srgbClr val="814D31"/>
                </a:solidFill>
                <a:effectLst/>
                <a:latin typeface="Archivo Narrow"/>
              </a:rPr>
            </a:br>
            <a:endParaRPr lang="en-US" dirty="0"/>
          </a:p>
        </p:txBody>
      </p:sp>
      <p:sp>
        <p:nvSpPr>
          <p:cNvPr id="3" name="Content Placeholder 2">
            <a:extLst>
              <a:ext uri="{FF2B5EF4-FFF2-40B4-BE49-F238E27FC236}">
                <a16:creationId xmlns:a16="http://schemas.microsoft.com/office/drawing/2014/main" xmlns="" id="{667B4A40-E3C0-2883-A075-5159D91D13A4}"/>
              </a:ext>
            </a:extLst>
          </p:cNvPr>
          <p:cNvSpPr>
            <a:spLocks noGrp="1"/>
          </p:cNvSpPr>
          <p:nvPr>
            <p:ph idx="1"/>
          </p:nvPr>
        </p:nvSpPr>
        <p:spPr>
          <a:xfrm>
            <a:off x="838200" y="1156947"/>
            <a:ext cx="10515600" cy="4346183"/>
          </a:xfrm>
        </p:spPr>
        <p:txBody>
          <a:bodyPr>
            <a:normAutofit fontScale="77500" lnSpcReduction="20000"/>
          </a:bodyPr>
          <a:lstStyle/>
          <a:p>
            <a:pPr marL="0" indent="0">
              <a:buNone/>
            </a:pPr>
            <a:endParaRPr lang="en-GB" b="0" i="0" dirty="0">
              <a:solidFill>
                <a:srgbClr val="814D31"/>
              </a:solidFill>
              <a:effectLst/>
              <a:latin typeface="Archivo Narrow"/>
            </a:endParaRPr>
          </a:p>
          <a:p>
            <a:r>
              <a:rPr lang="en-GB" b="0" i="0" dirty="0">
                <a:solidFill>
                  <a:srgbClr val="000000"/>
                </a:solidFill>
                <a:effectLst/>
                <a:latin typeface="Times New Roman" panose="02020603050405020304" pitchFamily="18" charset="0"/>
              </a:rPr>
              <a:t>Identify the </a:t>
            </a:r>
            <a:r>
              <a:rPr lang="en-GB" b="0" i="0" dirty="0">
                <a:solidFill>
                  <a:schemeClr val="accent2">
                    <a:lumMod val="75000"/>
                  </a:schemeClr>
                </a:solidFill>
                <a:effectLst/>
                <a:latin typeface="Times New Roman" panose="02020603050405020304" pitchFamily="18" charset="0"/>
              </a:rPr>
              <a:t>left atrium </a:t>
            </a:r>
            <a:r>
              <a:rPr lang="en-GB" b="0" i="0" dirty="0">
                <a:solidFill>
                  <a:srgbClr val="000000"/>
                </a:solidFill>
                <a:effectLst/>
                <a:latin typeface="Times New Roman" panose="02020603050405020304" pitchFamily="18" charset="0"/>
              </a:rPr>
              <a:t>and </a:t>
            </a:r>
            <a:r>
              <a:rPr lang="en-GB" b="0" i="0" dirty="0">
                <a:solidFill>
                  <a:schemeClr val="accent2">
                    <a:lumMod val="75000"/>
                  </a:schemeClr>
                </a:solidFill>
                <a:effectLst/>
                <a:latin typeface="Times New Roman" panose="02020603050405020304" pitchFamily="18" charset="0"/>
              </a:rPr>
              <a:t>right pulmonary artery</a:t>
            </a:r>
            <a:r>
              <a:rPr lang="en-GB" b="0" i="0" dirty="0">
                <a:solidFill>
                  <a:srgbClr val="000000"/>
                </a:solidFill>
                <a:effectLst/>
                <a:latin typeface="Times New Roman" panose="02020603050405020304" pitchFamily="18" charset="0"/>
              </a:rPr>
              <a:t>.</a:t>
            </a:r>
          </a:p>
          <a:p>
            <a:r>
              <a:rPr lang="en-GB" b="0" i="0" dirty="0">
                <a:solidFill>
                  <a:srgbClr val="000000"/>
                </a:solidFill>
                <a:effectLst/>
                <a:latin typeface="Times New Roman" panose="02020603050405020304" pitchFamily="18" charset="0"/>
              </a:rPr>
              <a:t>The left atrium is identified as the largest pulsatile chamber at about 30 cm in the anterior wall of the </a:t>
            </a:r>
            <a:r>
              <a:rPr lang="en-GB" b="0" i="0" dirty="0" err="1">
                <a:solidFill>
                  <a:srgbClr val="000000"/>
                </a:solidFill>
                <a:effectLst/>
                <a:latin typeface="Times New Roman" panose="02020603050405020304" pitchFamily="18" charset="0"/>
              </a:rPr>
              <a:t>esophagus</a:t>
            </a:r>
            <a:r>
              <a:rPr lang="en-GB" b="0" i="0" dirty="0">
                <a:solidFill>
                  <a:srgbClr val="000000"/>
                </a:solidFill>
                <a:effectLst/>
                <a:latin typeface="Times New Roman" panose="02020603050405020304" pitchFamily="18" charset="0"/>
              </a:rPr>
              <a:t>.</a:t>
            </a:r>
          </a:p>
          <a:p>
            <a:r>
              <a:rPr lang="en-GB" b="0" i="0" dirty="0">
                <a:solidFill>
                  <a:srgbClr val="000000"/>
                </a:solidFill>
                <a:effectLst/>
                <a:latin typeface="Times New Roman" panose="02020603050405020304" pitchFamily="18" charset="0"/>
              </a:rPr>
              <a:t>The right pulmonary artery is seen </a:t>
            </a:r>
            <a:r>
              <a:rPr lang="en-GB" b="0" i="0" dirty="0">
                <a:solidFill>
                  <a:schemeClr val="accent2">
                    <a:lumMod val="75000"/>
                  </a:schemeClr>
                </a:solidFill>
                <a:effectLst/>
                <a:latin typeface="Times New Roman" panose="02020603050405020304" pitchFamily="18" charset="0"/>
              </a:rPr>
              <a:t>above the left atriu</a:t>
            </a:r>
            <a:r>
              <a:rPr lang="en-GB" b="0" i="0" dirty="0">
                <a:solidFill>
                  <a:srgbClr val="000000"/>
                </a:solidFill>
                <a:effectLst/>
                <a:latin typeface="Times New Roman" panose="02020603050405020304" pitchFamily="18" charset="0"/>
              </a:rPr>
              <a:t>m.</a:t>
            </a:r>
          </a:p>
          <a:p>
            <a:r>
              <a:rPr lang="en-GB" b="0" i="0" dirty="0">
                <a:solidFill>
                  <a:srgbClr val="000000"/>
                </a:solidFill>
                <a:effectLst/>
                <a:latin typeface="Times New Roman" panose="02020603050405020304" pitchFamily="18" charset="0"/>
              </a:rPr>
              <a:t>Identify the root of the aorta.</a:t>
            </a:r>
          </a:p>
          <a:p>
            <a:r>
              <a:rPr lang="en-GB" b="0" i="0" dirty="0">
                <a:solidFill>
                  <a:srgbClr val="000000"/>
                </a:solidFill>
                <a:effectLst/>
                <a:latin typeface="Times New Roman" panose="02020603050405020304" pitchFamily="18" charset="0"/>
              </a:rPr>
              <a:t>The root of aorta is identified anteriorly to the upper part of the left atrium or right pulmonary artery</a:t>
            </a:r>
          </a:p>
          <a:p>
            <a:r>
              <a:rPr lang="en-GB" b="0" i="0" dirty="0">
                <a:solidFill>
                  <a:schemeClr val="accent2">
                    <a:lumMod val="75000"/>
                  </a:schemeClr>
                </a:solidFill>
                <a:effectLst/>
                <a:latin typeface="Times New Roman" panose="02020603050405020304" pitchFamily="18" charset="0"/>
              </a:rPr>
              <a:t>Rotation of the scope is able to identify</a:t>
            </a:r>
            <a:r>
              <a:rPr lang="en-GB" b="0" i="0" dirty="0">
                <a:solidFill>
                  <a:srgbClr val="000000"/>
                </a:solidFill>
                <a:effectLst/>
                <a:latin typeface="Times New Roman" panose="02020603050405020304" pitchFamily="18" charset="0"/>
              </a:rPr>
              <a:t> the individual leaflets of the aortic valve. The origin of both coronary arteries can be visualized in this position.</a:t>
            </a:r>
          </a:p>
          <a:p>
            <a:r>
              <a:rPr lang="en-GB" b="0" i="0" dirty="0">
                <a:solidFill>
                  <a:srgbClr val="000000"/>
                </a:solidFill>
                <a:effectLst/>
                <a:latin typeface="Times New Roman" panose="02020603050405020304" pitchFamily="18" charset="0"/>
              </a:rPr>
              <a:t>Trace the ascending aorta from the aortic valve.</a:t>
            </a:r>
          </a:p>
          <a:p>
            <a:r>
              <a:rPr lang="en-GB" b="0" i="0" dirty="0">
                <a:solidFill>
                  <a:srgbClr val="000000"/>
                </a:solidFill>
                <a:effectLst/>
                <a:latin typeface="Times New Roman" panose="02020603050405020304" pitchFamily="18" charset="0"/>
              </a:rPr>
              <a:t>The ascending aorta is identified as a long tubular structure going up for a distance of about </a:t>
            </a:r>
            <a:r>
              <a:rPr lang="en-GB" b="0" i="0" dirty="0">
                <a:solidFill>
                  <a:schemeClr val="accent2">
                    <a:lumMod val="75000"/>
                  </a:schemeClr>
                </a:solidFill>
                <a:effectLst/>
                <a:latin typeface="Times New Roman" panose="02020603050405020304" pitchFamily="18" charset="0"/>
              </a:rPr>
              <a:t>5 cm from the aortic valve </a:t>
            </a:r>
          </a:p>
          <a:p>
            <a:endParaRPr lang="en-US" dirty="0"/>
          </a:p>
        </p:txBody>
      </p:sp>
    </p:spTree>
    <p:extLst>
      <p:ext uri="{BB962C8B-B14F-4D97-AF65-F5344CB8AC3E}">
        <p14:creationId xmlns:p14="http://schemas.microsoft.com/office/powerpoint/2010/main" val="300338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457200"/>
            <a:ext cx="8839200" cy="5719763"/>
          </a:xfrm>
        </p:spPr>
      </p:pic>
    </p:spTree>
    <p:extLst>
      <p:ext uri="{BB962C8B-B14F-4D97-AF65-F5344CB8AC3E}">
        <p14:creationId xmlns:p14="http://schemas.microsoft.com/office/powerpoint/2010/main" val="1934993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0922A-A5AB-3ED1-5512-F8AEBC11EF16}"/>
              </a:ext>
            </a:extLst>
          </p:cNvPr>
          <p:cNvSpPr>
            <a:spLocks noGrp="1"/>
          </p:cNvSpPr>
          <p:nvPr>
            <p:ph type="title"/>
          </p:nvPr>
        </p:nvSpPr>
        <p:spPr/>
        <p:txBody>
          <a:bodyPr/>
          <a:lstStyle/>
          <a:p>
            <a:r>
              <a:rPr lang="en-GB" b="1" i="1" dirty="0">
                <a:solidFill>
                  <a:srgbClr val="FF0000"/>
                </a:solidFill>
                <a:latin typeface="Archivo Narrow"/>
              </a:rPr>
              <a:t>Imaging of the branches </a:t>
            </a:r>
            <a:r>
              <a:rPr lang="en-GB" b="1" dirty="0">
                <a:solidFill>
                  <a:srgbClr val="FF0000"/>
                </a:solidFill>
                <a:latin typeface="Archivo Narrow"/>
              </a:rPr>
              <a:t/>
            </a:r>
            <a:br>
              <a:rPr lang="en-GB" b="1" dirty="0">
                <a:solidFill>
                  <a:srgbClr val="FF0000"/>
                </a:solidFill>
                <a:latin typeface="Archivo Narrow"/>
              </a:rPr>
            </a:br>
            <a:endParaRPr lang="en-US" dirty="0"/>
          </a:p>
        </p:txBody>
      </p:sp>
      <p:sp>
        <p:nvSpPr>
          <p:cNvPr id="3" name="Content Placeholder 2">
            <a:extLst>
              <a:ext uri="{FF2B5EF4-FFF2-40B4-BE49-F238E27FC236}">
                <a16:creationId xmlns:a16="http://schemas.microsoft.com/office/drawing/2014/main" xmlns="" id="{62AD3370-3C8D-CB6F-F47A-6EB8E7494049}"/>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right coronary artery </a:t>
            </a:r>
            <a:r>
              <a:rPr lang="en-GB" b="0" i="0" dirty="0">
                <a:solidFill>
                  <a:srgbClr val="000000"/>
                </a:solidFill>
                <a:effectLst/>
                <a:latin typeface="Times New Roman" panose="02020603050405020304" pitchFamily="18" charset="0"/>
              </a:rPr>
              <a:t>arises from the </a:t>
            </a:r>
            <a:r>
              <a:rPr lang="en-GB" b="0" i="0" dirty="0">
                <a:solidFill>
                  <a:srgbClr val="FF0000"/>
                </a:solidFill>
                <a:effectLst/>
                <a:latin typeface="Times New Roman" panose="02020603050405020304" pitchFamily="18" charset="0"/>
              </a:rPr>
              <a:t>right (anterior) sinus of Valsalva </a:t>
            </a:r>
            <a:r>
              <a:rPr lang="en-GB" b="0" i="0" dirty="0">
                <a:solidFill>
                  <a:srgbClr val="000000"/>
                </a:solidFill>
                <a:effectLst/>
                <a:latin typeface="Times New Roman" panose="02020603050405020304" pitchFamily="18" charset="0"/>
              </a:rPr>
              <a:t>and </a:t>
            </a:r>
            <a:r>
              <a:rPr lang="en-GB" b="0" i="0" dirty="0">
                <a:solidFill>
                  <a:srgbClr val="FF0000"/>
                </a:solidFill>
                <a:effectLst/>
                <a:latin typeface="Times New Roman" panose="02020603050405020304" pitchFamily="18" charset="0"/>
              </a:rPr>
              <a:t>the left coronary artery </a:t>
            </a:r>
            <a:r>
              <a:rPr lang="en-GB" b="0" i="0" dirty="0">
                <a:solidFill>
                  <a:srgbClr val="000000"/>
                </a:solidFill>
                <a:effectLst/>
                <a:latin typeface="Times New Roman" panose="02020603050405020304" pitchFamily="18" charset="0"/>
              </a:rPr>
              <a:t>arises from </a:t>
            </a:r>
            <a:r>
              <a:rPr lang="en-GB" b="0" i="0" dirty="0">
                <a:solidFill>
                  <a:srgbClr val="FF0000"/>
                </a:solidFill>
                <a:effectLst/>
                <a:latin typeface="Times New Roman" panose="02020603050405020304" pitchFamily="18" charset="0"/>
              </a:rPr>
              <a:t>the left (left posterior) sinus of Valsalva</a:t>
            </a:r>
            <a:r>
              <a:rPr lang="en-GB" b="0" i="0" dirty="0">
                <a:solidFill>
                  <a:srgbClr val="000000"/>
                </a:solidFill>
                <a:effectLst/>
                <a:latin typeface="Times New Roman" panose="02020603050405020304" pitchFamily="18" charset="0"/>
              </a:rPr>
              <a:t>  </a:t>
            </a:r>
          </a:p>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left coronary artery </a:t>
            </a:r>
            <a:r>
              <a:rPr lang="en-GB" b="0" i="0" dirty="0">
                <a:solidFill>
                  <a:srgbClr val="000000"/>
                </a:solidFill>
                <a:effectLst/>
                <a:latin typeface="Times New Roman" panose="02020603050405020304" pitchFamily="18" charset="0"/>
              </a:rPr>
              <a:t>is followed-up easily for a distance of about 1-2 cm from its origin on EUS</a:t>
            </a:r>
          </a:p>
        </p:txBody>
      </p:sp>
    </p:spTree>
    <p:extLst>
      <p:ext uri="{BB962C8B-B14F-4D97-AF65-F5344CB8AC3E}">
        <p14:creationId xmlns:p14="http://schemas.microsoft.com/office/powerpoint/2010/main" val="2528633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 name="Picture 3">
            <a:extLst>
              <a:ext uri="{FF2B5EF4-FFF2-40B4-BE49-F238E27FC236}">
                <a16:creationId xmlns:a16="http://schemas.microsoft.com/office/drawing/2014/main" xmlns="" id="{03508A86-5CA2-76AB-0A5F-E5AA468E6E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533400"/>
            <a:ext cx="8229600" cy="5643563"/>
          </a:xfrm>
        </p:spPr>
      </p:pic>
    </p:spTree>
    <p:extLst>
      <p:ext uri="{BB962C8B-B14F-4D97-AF65-F5344CB8AC3E}">
        <p14:creationId xmlns:p14="http://schemas.microsoft.com/office/powerpoint/2010/main" val="975360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EEE7C-2672-868B-981D-86822BDEFDE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9601B892-2D3D-1AE5-0AE5-ECF64A60C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762000"/>
            <a:ext cx="7391400" cy="5414963"/>
          </a:xfrm>
        </p:spPr>
      </p:pic>
    </p:spTree>
    <p:extLst>
      <p:ext uri="{BB962C8B-B14F-4D97-AF65-F5344CB8AC3E}">
        <p14:creationId xmlns:p14="http://schemas.microsoft.com/office/powerpoint/2010/main" val="2261633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F55B8-3EAC-B452-8727-521CC07D6A4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E67D42D0-139C-71C0-1560-75C5BC1FC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609600"/>
            <a:ext cx="5899966" cy="5567363"/>
          </a:xfrm>
        </p:spPr>
      </p:pic>
    </p:spTree>
    <p:extLst>
      <p:ext uri="{BB962C8B-B14F-4D97-AF65-F5344CB8AC3E}">
        <p14:creationId xmlns:p14="http://schemas.microsoft.com/office/powerpoint/2010/main" val="3043742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3C1BF-14E6-6FBC-6374-84B84981562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A9F84475-8632-B0FA-9FF1-0AA811D291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1" y="533400"/>
            <a:ext cx="6364174" cy="5643563"/>
          </a:xfrm>
        </p:spPr>
      </p:pic>
    </p:spTree>
    <p:extLst>
      <p:ext uri="{BB962C8B-B14F-4D97-AF65-F5344CB8AC3E}">
        <p14:creationId xmlns:p14="http://schemas.microsoft.com/office/powerpoint/2010/main" val="3551065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24EE76-0AF4-09E5-BEBE-FA47C760E2BC}"/>
              </a:ext>
            </a:extLst>
          </p:cNvPr>
          <p:cNvSpPr>
            <a:spLocks noGrp="1"/>
          </p:cNvSpPr>
          <p:nvPr>
            <p:ph type="title"/>
          </p:nvPr>
        </p:nvSpPr>
        <p:spPr>
          <a:xfrm>
            <a:off x="1472044" y="890649"/>
            <a:ext cx="9881755" cy="886175"/>
          </a:xfrm>
        </p:spPr>
        <p:txBody>
          <a:bodyPr>
            <a:normAutofit fontScale="90000"/>
          </a:bodyPr>
          <a:lstStyle/>
          <a:p>
            <a:r>
              <a:rPr lang="en-GB" sz="3100" b="0" i="1" dirty="0">
                <a:solidFill>
                  <a:schemeClr val="accent2">
                    <a:lumMod val="75000"/>
                  </a:schemeClr>
                </a:solidFill>
                <a:effectLst/>
                <a:latin typeface="Times New Roman" panose="02020603050405020304" pitchFamily="18" charset="0"/>
              </a:rPr>
              <a:t>The evaluation of the aorta and its branches may be helpful</a:t>
            </a:r>
            <a:r>
              <a:rPr lang="en-GB" b="0" i="0" dirty="0">
                <a:solidFill>
                  <a:srgbClr val="000000"/>
                </a:solidFill>
                <a:effectLst/>
                <a:latin typeface="Times New Roman" panose="02020603050405020304" pitchFamily="18" charset="0"/>
              </a:rPr>
              <a:t/>
            </a:r>
            <a:br>
              <a:rPr lang="en-GB" b="0" i="0" dirty="0">
                <a:solidFill>
                  <a:srgbClr val="000000"/>
                </a:solidFill>
                <a:effectLst/>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A126D5B4-0AB5-732D-B6AC-03CF0C5C7CFE}"/>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 in the assessment of diseases primarily involving the aorta or its branches,</a:t>
            </a:r>
          </a:p>
          <a:p>
            <a:r>
              <a:rPr lang="en-GB" b="0" i="0" dirty="0">
                <a:solidFill>
                  <a:srgbClr val="000000"/>
                </a:solidFill>
                <a:effectLst/>
                <a:latin typeface="Times New Roman" panose="02020603050405020304" pitchFamily="18" charset="0"/>
              </a:rPr>
              <a:t> for assessment of invasion of the thoracic aorta in mediastinum and evaluation and staging of </a:t>
            </a:r>
            <a:r>
              <a:rPr lang="en-GB" b="0" i="0" dirty="0" err="1">
                <a:solidFill>
                  <a:srgbClr val="000000"/>
                </a:solidFill>
                <a:effectLst/>
                <a:latin typeface="Times New Roman" panose="02020603050405020304" pitchFamily="18" charset="0"/>
              </a:rPr>
              <a:t>pancreaticobiliary</a:t>
            </a:r>
            <a:r>
              <a:rPr lang="en-GB" b="0" i="0" dirty="0">
                <a:solidFill>
                  <a:srgbClr val="000000"/>
                </a:solidFill>
                <a:effectLst/>
                <a:latin typeface="Times New Roman" panose="02020603050405020304" pitchFamily="18" charset="0"/>
              </a:rPr>
              <a:t> malignancies.</a:t>
            </a:r>
            <a:endParaRPr lang="en-US" dirty="0"/>
          </a:p>
        </p:txBody>
      </p:sp>
    </p:spTree>
    <p:extLst>
      <p:ext uri="{BB962C8B-B14F-4D97-AF65-F5344CB8AC3E}">
        <p14:creationId xmlns:p14="http://schemas.microsoft.com/office/powerpoint/2010/main" val="1955104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70995-F337-BA98-0ABB-FF92AFA70502}"/>
              </a:ext>
            </a:extLst>
          </p:cNvPr>
          <p:cNvSpPr>
            <a:spLocks noGrp="1"/>
          </p:cNvSpPr>
          <p:nvPr>
            <p:ph type="title"/>
          </p:nvPr>
        </p:nvSpPr>
        <p:spPr/>
        <p:txBody>
          <a:bodyPr/>
          <a:lstStyle/>
          <a:p>
            <a:r>
              <a:rPr lang="en-GB" b="1" i="1" dirty="0">
                <a:solidFill>
                  <a:srgbClr val="B86E46"/>
                </a:solidFill>
                <a:latin typeface="Archivo Narrow"/>
              </a:rPr>
              <a:t>ASCENDING AORTA, UPPER PART</a:t>
            </a:r>
            <a:r>
              <a:rPr lang="en-GB" dirty="0">
                <a:solidFill>
                  <a:srgbClr val="B86E46"/>
                </a:solidFill>
                <a:latin typeface="Archivo Narrow"/>
              </a:rPr>
              <a:t/>
            </a:r>
            <a:br>
              <a:rPr lang="en-GB" dirty="0">
                <a:solidFill>
                  <a:srgbClr val="B86E46"/>
                </a:solidFill>
                <a:latin typeface="Archivo Narrow"/>
              </a:rPr>
            </a:br>
            <a:endParaRPr lang="en-US" dirty="0"/>
          </a:p>
        </p:txBody>
      </p:sp>
      <p:sp>
        <p:nvSpPr>
          <p:cNvPr id="3" name="Content Placeholder 2">
            <a:extLst>
              <a:ext uri="{FF2B5EF4-FFF2-40B4-BE49-F238E27FC236}">
                <a16:creationId xmlns:a16="http://schemas.microsoft.com/office/drawing/2014/main" xmlns="" id="{B57BECF7-57B9-7E15-6779-2FB1D42A2DCB}"/>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This part lies at about </a:t>
            </a:r>
            <a:r>
              <a:rPr lang="en-GB" b="0" i="0" dirty="0">
                <a:solidFill>
                  <a:srgbClr val="FF0000"/>
                </a:solidFill>
                <a:effectLst/>
                <a:latin typeface="Times New Roman" panose="02020603050405020304" pitchFamily="18" charset="0"/>
              </a:rPr>
              <a:t>25-22 cm distance </a:t>
            </a:r>
            <a:r>
              <a:rPr lang="en-GB" b="0" i="0" dirty="0">
                <a:solidFill>
                  <a:srgbClr val="000000"/>
                </a:solidFill>
                <a:effectLst/>
                <a:latin typeface="Times New Roman" panose="02020603050405020304" pitchFamily="18" charset="0"/>
              </a:rPr>
              <a:t>in the </a:t>
            </a:r>
            <a:r>
              <a:rPr lang="en-GB" b="0" i="0" dirty="0">
                <a:solidFill>
                  <a:srgbClr val="FF0000"/>
                </a:solidFill>
                <a:effectLst/>
                <a:latin typeface="Times New Roman" panose="02020603050405020304" pitchFamily="18" charset="0"/>
              </a:rPr>
              <a:t>anterior wall </a:t>
            </a:r>
            <a:r>
              <a:rPr lang="en-GB" b="0" i="0" dirty="0">
                <a:solidFill>
                  <a:srgbClr val="000000"/>
                </a:solidFill>
                <a:effectLst/>
                <a:latin typeface="Times New Roman" panose="02020603050405020304" pitchFamily="18" charset="0"/>
              </a:rPr>
              <a:t>of the </a:t>
            </a:r>
            <a:r>
              <a:rPr lang="en-GB" b="0" i="0" dirty="0" err="1">
                <a:solidFill>
                  <a:srgbClr val="000000"/>
                </a:solidFill>
                <a:effectLst/>
                <a:latin typeface="Times New Roman" panose="02020603050405020304" pitchFamily="18" charset="0"/>
              </a:rPr>
              <a:t>esophagus</a:t>
            </a:r>
            <a:r>
              <a:rPr lang="en-GB" b="0" i="0" dirty="0">
                <a:solidFill>
                  <a:srgbClr val="000000"/>
                </a:solidFill>
                <a:effectLst/>
                <a:latin typeface="Times New Roman" panose="02020603050405020304" pitchFamily="18" charset="0"/>
              </a:rPr>
              <a:t>.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imaging of the uppermost part of the ascending aorta, the origin of the brachiocephalic trunk (BCT) and some part of the arch of the aorta is not possible </a:t>
            </a:r>
            <a:r>
              <a:rPr lang="en-GB" b="0" i="0" dirty="0">
                <a:solidFill>
                  <a:srgbClr val="FF0000"/>
                </a:solidFill>
                <a:effectLst/>
                <a:latin typeface="Times New Roman" panose="02020603050405020304" pitchFamily="18" charset="0"/>
              </a:rPr>
              <a:t>(blind area of imaging</a:t>
            </a:r>
            <a:r>
              <a:rPr lang="en-GB" b="0" i="0" dirty="0">
                <a:solidFill>
                  <a:srgbClr val="000000"/>
                </a:solidFill>
                <a:effectLst/>
                <a:latin typeface="Times New Roman" panose="02020603050405020304" pitchFamily="18" charset="0"/>
              </a:rPr>
              <a:t>) as the </a:t>
            </a:r>
            <a:r>
              <a:rPr lang="en-GB" b="0" i="0" dirty="0">
                <a:solidFill>
                  <a:srgbClr val="FF0000"/>
                </a:solidFill>
                <a:effectLst/>
                <a:latin typeface="Times New Roman" panose="02020603050405020304" pitchFamily="18" charset="0"/>
              </a:rPr>
              <a:t>trachea and part of the left bronchus </a:t>
            </a:r>
            <a:r>
              <a:rPr lang="en-GB" b="0" i="0" dirty="0">
                <a:solidFill>
                  <a:srgbClr val="000000"/>
                </a:solidFill>
                <a:effectLst/>
                <a:latin typeface="Times New Roman" panose="02020603050405020304" pitchFamily="18" charset="0"/>
              </a:rPr>
              <a:t>comes to lie between the </a:t>
            </a:r>
            <a:r>
              <a:rPr lang="en-GB" b="0" i="0" dirty="0" err="1">
                <a:solidFill>
                  <a:srgbClr val="000000"/>
                </a:solidFill>
                <a:effectLst/>
                <a:latin typeface="Times New Roman" panose="02020603050405020304" pitchFamily="18" charset="0"/>
              </a:rPr>
              <a:t>esophagus</a:t>
            </a:r>
            <a:r>
              <a:rPr lang="en-GB" b="0" i="0" dirty="0">
                <a:solidFill>
                  <a:srgbClr val="000000"/>
                </a:solidFill>
                <a:effectLst/>
                <a:latin typeface="Times New Roman" panose="02020603050405020304" pitchFamily="18" charset="0"/>
              </a:rPr>
              <a:t> and ascending part of the aorta.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This </a:t>
            </a:r>
            <a:r>
              <a:rPr lang="en-GB" b="0" i="0" dirty="0">
                <a:solidFill>
                  <a:srgbClr val="000000"/>
                </a:solidFill>
                <a:effectLst/>
                <a:latin typeface="Times New Roman" panose="02020603050405020304" pitchFamily="18" charset="0"/>
              </a:rPr>
              <a:t>part of the aorta has no branches </a:t>
            </a:r>
          </a:p>
        </p:txBody>
      </p:sp>
    </p:spTree>
    <p:extLst>
      <p:ext uri="{BB962C8B-B14F-4D97-AF65-F5344CB8AC3E}">
        <p14:creationId xmlns:p14="http://schemas.microsoft.com/office/powerpoint/2010/main" val="2570737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81100-A92A-05C4-6675-A7BE88DC385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494CB64E-DA4B-4D1D-0842-98753F48D8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381000"/>
            <a:ext cx="8763000" cy="5795963"/>
          </a:xfrm>
        </p:spPr>
      </p:pic>
    </p:spTree>
    <p:extLst>
      <p:ext uri="{BB962C8B-B14F-4D97-AF65-F5344CB8AC3E}">
        <p14:creationId xmlns:p14="http://schemas.microsoft.com/office/powerpoint/2010/main" val="771179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045C7-B1EC-DF07-01FC-39CDC8E2BD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18EBC97-02CF-6AEA-D0D0-AB6154DF3A27}"/>
              </a:ext>
            </a:extLst>
          </p:cNvPr>
          <p:cNvSpPr>
            <a:spLocks noGrp="1"/>
          </p:cNvSpPr>
          <p:nvPr>
            <p:ph idx="1"/>
          </p:nvPr>
        </p:nvSpPr>
        <p:spPr>
          <a:xfrm>
            <a:off x="838200" y="457200"/>
            <a:ext cx="10515600" cy="5719763"/>
          </a:xfrm>
        </p:spPr>
        <p:txBody>
          <a:bodyPr>
            <a:normAutofit/>
          </a:bodyPr>
          <a:lstStyle/>
          <a:p>
            <a:r>
              <a:rPr lang="en-GB" b="0" i="0" dirty="0">
                <a:solidFill>
                  <a:srgbClr val="B86E46"/>
                </a:solidFill>
                <a:effectLst/>
                <a:latin typeface="Archivo Narrow"/>
              </a:rPr>
              <a:t>THE ARCH OF AORTA AT 22 CM DISTANCE IN THE ESOPHAGUS</a:t>
            </a:r>
          </a:p>
          <a:p>
            <a:r>
              <a:rPr lang="en-GB" b="0"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aortic arch begins as a continuation of the ascending aorta at the level of the </a:t>
            </a:r>
            <a:r>
              <a:rPr lang="en-GB" b="0" i="0" dirty="0">
                <a:solidFill>
                  <a:srgbClr val="FF0000"/>
                </a:solidFill>
                <a:effectLst/>
                <a:latin typeface="Times New Roman" panose="02020603050405020304" pitchFamily="18" charset="0"/>
              </a:rPr>
              <a:t>upper border of the right </a:t>
            </a:r>
            <a:r>
              <a:rPr lang="en-GB" b="0" i="0" dirty="0" err="1">
                <a:solidFill>
                  <a:srgbClr val="FF0000"/>
                </a:solidFill>
                <a:effectLst/>
                <a:latin typeface="Times New Roman" panose="02020603050405020304" pitchFamily="18" charset="0"/>
              </a:rPr>
              <a:t>sternocostal</a:t>
            </a:r>
            <a:r>
              <a:rPr lang="en-GB" b="0" i="0" dirty="0">
                <a:solidFill>
                  <a:srgbClr val="FF0000"/>
                </a:solidFill>
                <a:effectLst/>
                <a:latin typeface="Times New Roman" panose="02020603050405020304" pitchFamily="18" charset="0"/>
              </a:rPr>
              <a:t> joint</a:t>
            </a:r>
            <a:r>
              <a:rPr lang="en-GB" b="0" i="0" dirty="0">
                <a:solidFill>
                  <a:srgbClr val="000000"/>
                </a:solidFill>
                <a:effectLst/>
                <a:latin typeface="Times New Roman" panose="02020603050405020304" pitchFamily="18" charset="0"/>
              </a:rPr>
              <a:t>.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Its </a:t>
            </a:r>
            <a:r>
              <a:rPr lang="en-GB" b="0" i="0" dirty="0">
                <a:solidFill>
                  <a:srgbClr val="000000"/>
                </a:solidFill>
                <a:effectLst/>
                <a:latin typeface="Times New Roman" panose="02020603050405020304" pitchFamily="18" charset="0"/>
              </a:rPr>
              <a:t>diameter ranges from 0.9 to 2.5 cm. </a:t>
            </a:r>
            <a:endParaRPr lang="en-GB" b="0" i="0" dirty="0" smtClean="0">
              <a:solidFill>
                <a:srgbClr val="000000"/>
              </a:solidFill>
              <a:effectLst/>
              <a:latin typeface="Times New Roman" panose="02020603050405020304" pitchFamily="18" charset="0"/>
            </a:endParaRPr>
          </a:p>
          <a:p>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lower border of the arch forms an important boundary of the </a:t>
            </a:r>
            <a:r>
              <a:rPr lang="en-GB" b="0" i="0" dirty="0" err="1">
                <a:solidFill>
                  <a:srgbClr val="FF0000"/>
                </a:solidFill>
                <a:effectLst/>
                <a:latin typeface="Times New Roman" panose="02020603050405020304" pitchFamily="18" charset="0"/>
              </a:rPr>
              <a:t>aortopulmonary</a:t>
            </a:r>
            <a:r>
              <a:rPr lang="en-GB" b="0" i="0" dirty="0">
                <a:solidFill>
                  <a:srgbClr val="FF0000"/>
                </a:solidFill>
                <a:effectLst/>
                <a:latin typeface="Times New Roman" panose="02020603050405020304" pitchFamily="18" charset="0"/>
              </a:rPr>
              <a:t> (AP) window</a:t>
            </a:r>
          </a:p>
          <a:p>
            <a:endParaRPr lang="en-US" dirty="0">
              <a:solidFill>
                <a:srgbClr val="FF0000"/>
              </a:solidFill>
            </a:endParaRPr>
          </a:p>
        </p:txBody>
      </p:sp>
    </p:spTree>
    <p:extLst>
      <p:ext uri="{BB962C8B-B14F-4D97-AF65-F5344CB8AC3E}">
        <p14:creationId xmlns:p14="http://schemas.microsoft.com/office/powerpoint/2010/main" val="2245968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B00569-442E-85BC-7C7D-490480C8AA0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0450EBC7-408A-598E-A471-83214182C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533400"/>
            <a:ext cx="6629400" cy="5643563"/>
          </a:xfrm>
        </p:spPr>
      </p:pic>
    </p:spTree>
    <p:extLst>
      <p:ext uri="{BB962C8B-B14F-4D97-AF65-F5344CB8AC3E}">
        <p14:creationId xmlns:p14="http://schemas.microsoft.com/office/powerpoint/2010/main" val="3391021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A7193-5BBB-4648-3935-4E0EFA47C736}"/>
              </a:ext>
            </a:extLst>
          </p:cNvPr>
          <p:cNvSpPr>
            <a:spLocks noGrp="1"/>
          </p:cNvSpPr>
          <p:nvPr>
            <p:ph type="title"/>
          </p:nvPr>
        </p:nvSpPr>
        <p:spPr/>
        <p:txBody>
          <a:bodyPr/>
          <a:lstStyle/>
          <a:p>
            <a:r>
              <a:rPr lang="en-GB" b="1" i="1" dirty="0">
                <a:solidFill>
                  <a:srgbClr val="814D31"/>
                </a:solidFill>
                <a:effectLst/>
                <a:latin typeface="Archivo Narrow"/>
              </a:rPr>
              <a:t>Technique of imaging of arch</a:t>
            </a:r>
            <a:r>
              <a:rPr lang="en-GB" b="0" i="0" dirty="0">
                <a:solidFill>
                  <a:srgbClr val="814D31"/>
                </a:solidFill>
                <a:effectLst/>
                <a:latin typeface="Archivo Narrow"/>
              </a:rPr>
              <a:t/>
            </a:r>
            <a:br>
              <a:rPr lang="en-GB" b="0" i="0" dirty="0">
                <a:solidFill>
                  <a:srgbClr val="814D31"/>
                </a:solidFill>
                <a:effectLst/>
                <a:latin typeface="Archivo Narrow"/>
              </a:rPr>
            </a:br>
            <a:endParaRPr lang="en-US" dirty="0"/>
          </a:p>
        </p:txBody>
      </p:sp>
      <p:sp>
        <p:nvSpPr>
          <p:cNvPr id="3" name="Content Placeholder 2">
            <a:extLst>
              <a:ext uri="{FF2B5EF4-FFF2-40B4-BE49-F238E27FC236}">
                <a16:creationId xmlns:a16="http://schemas.microsoft.com/office/drawing/2014/main" xmlns="" id="{BB8810AB-6D79-F01C-68AB-3634B1981BAF}"/>
              </a:ext>
            </a:extLst>
          </p:cNvPr>
          <p:cNvSpPr>
            <a:spLocks noGrp="1"/>
          </p:cNvSpPr>
          <p:nvPr>
            <p:ph idx="1"/>
          </p:nvPr>
        </p:nvSpPr>
        <p:spPr>
          <a:xfrm>
            <a:off x="860466" y="1253330"/>
            <a:ext cx="10515600" cy="4684331"/>
          </a:xfrm>
        </p:spPr>
        <p:txBody>
          <a:bodyPr>
            <a:normAutofit fontScale="85000" lnSpcReduction="20000"/>
          </a:bodyPr>
          <a:lstStyle/>
          <a:p>
            <a:r>
              <a:rPr lang="en-GB" b="0" i="0" dirty="0">
                <a:solidFill>
                  <a:srgbClr val="00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beginning</a:t>
            </a:r>
            <a:r>
              <a:rPr lang="en-GB" b="0" i="0" dirty="0">
                <a:solidFill>
                  <a:srgbClr val="000000"/>
                </a:solidFill>
                <a:effectLst/>
                <a:latin typeface="Times New Roman" panose="02020603050405020304" pitchFamily="18" charset="0"/>
              </a:rPr>
              <a:t> and </a:t>
            </a:r>
            <a:r>
              <a:rPr lang="en-GB" b="0" i="0" dirty="0">
                <a:solidFill>
                  <a:srgbClr val="FF0000"/>
                </a:solidFill>
                <a:effectLst/>
                <a:latin typeface="Times New Roman" panose="02020603050405020304" pitchFamily="18" charset="0"/>
              </a:rPr>
              <a:t>ending</a:t>
            </a:r>
            <a:r>
              <a:rPr lang="en-GB" b="0" i="0" dirty="0">
                <a:solidFill>
                  <a:srgbClr val="000000"/>
                </a:solidFill>
                <a:effectLst/>
                <a:latin typeface="Times New Roman" panose="02020603050405020304" pitchFamily="18" charset="0"/>
              </a:rPr>
              <a:t> of the arch are present at the same level of the sternal angle. </a:t>
            </a:r>
            <a:endParaRPr lang="en-GB" dirty="0">
              <a:solidFill>
                <a:srgbClr val="000000"/>
              </a:solidFill>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aorta is located in a rounded position at </a:t>
            </a:r>
            <a:r>
              <a:rPr lang="en-GB" b="0" i="0" dirty="0">
                <a:solidFill>
                  <a:srgbClr val="FF0000"/>
                </a:solidFill>
                <a:effectLst/>
                <a:latin typeface="Times New Roman" panose="02020603050405020304" pitchFamily="18" charset="0"/>
              </a:rPr>
              <a:t>22 cm distance </a:t>
            </a:r>
            <a:r>
              <a:rPr lang="en-GB" b="0" i="0" dirty="0">
                <a:solidFill>
                  <a:srgbClr val="000000"/>
                </a:solidFill>
                <a:effectLst/>
                <a:latin typeface="Times New Roman" panose="02020603050405020304" pitchFamily="18" charset="0"/>
              </a:rPr>
              <a:t>and the upper and lower borders are identified</a:t>
            </a:r>
          </a:p>
          <a:p>
            <a:r>
              <a:rPr lang="en-GB" b="0" i="0" dirty="0">
                <a:solidFill>
                  <a:srgbClr val="000000"/>
                </a:solidFill>
                <a:effectLst/>
                <a:latin typeface="Times New Roman" panose="02020603050405020304" pitchFamily="18" charset="0"/>
              </a:rPr>
              <a:t>A rotation of EUS scope at this level is able to demonstrate most of the arch and its borders.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outer border </a:t>
            </a:r>
            <a:r>
              <a:rPr lang="en-GB" b="0" i="0" dirty="0">
                <a:solidFill>
                  <a:srgbClr val="000000"/>
                </a:solidFill>
                <a:effectLst/>
                <a:latin typeface="Times New Roman" panose="02020603050405020304" pitchFamily="18" charset="0"/>
              </a:rPr>
              <a:t>presents as a convexity facing anteriorly and to the left and the inner border presents as a </a:t>
            </a:r>
            <a:r>
              <a:rPr lang="en-GB" b="0" i="0" dirty="0">
                <a:solidFill>
                  <a:srgbClr val="FF0000"/>
                </a:solidFill>
                <a:effectLst/>
                <a:latin typeface="Times New Roman" panose="02020603050405020304" pitchFamily="18" charset="0"/>
              </a:rPr>
              <a:t>concavity facing </a:t>
            </a:r>
            <a:r>
              <a:rPr lang="en-GB" b="0" i="0" dirty="0">
                <a:solidFill>
                  <a:srgbClr val="000000"/>
                </a:solidFill>
                <a:effectLst/>
                <a:latin typeface="Times New Roman" panose="02020603050405020304" pitchFamily="18" charset="0"/>
              </a:rPr>
              <a:t>posteriorly to the right</a:t>
            </a:r>
          </a:p>
          <a:p>
            <a:r>
              <a:rPr lang="en-GB" b="0" i="0" dirty="0">
                <a:solidFill>
                  <a:srgbClr val="FF0000"/>
                </a:solidFill>
                <a:effectLst/>
                <a:latin typeface="Times New Roman" panose="02020603050405020304" pitchFamily="18" charset="0"/>
              </a:rPr>
              <a:t>From a rounded position</a:t>
            </a:r>
            <a:r>
              <a:rPr lang="en-GB" b="0" i="0" dirty="0">
                <a:solidFill>
                  <a:srgbClr val="000000"/>
                </a:solidFill>
                <a:effectLst/>
                <a:latin typeface="Times New Roman" panose="02020603050405020304" pitchFamily="18" charset="0"/>
              </a:rPr>
              <a:t>, the entire arch can be traced by clockwise and anticlockwise </a:t>
            </a:r>
            <a:r>
              <a:rPr lang="en-GB" b="0" i="0" dirty="0" smtClean="0">
                <a:solidFill>
                  <a:srgbClr val="000000"/>
                </a:solidFill>
                <a:effectLst/>
                <a:latin typeface="Times New Roman" panose="02020603050405020304" pitchFamily="18" charset="0"/>
              </a:rPr>
              <a:t>rotation</a:t>
            </a: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Tracing of the upper border of the arch finds </a:t>
            </a:r>
            <a:r>
              <a:rPr lang="en-GB" b="0" i="0" dirty="0">
                <a:solidFill>
                  <a:srgbClr val="FF0000"/>
                </a:solidFill>
                <a:effectLst/>
                <a:latin typeface="Times New Roman" panose="02020603050405020304" pitchFamily="18" charset="0"/>
              </a:rPr>
              <a:t>the origin of great vessels </a:t>
            </a:r>
            <a:r>
              <a:rPr lang="en-GB" b="0" i="0" dirty="0">
                <a:solidFill>
                  <a:srgbClr val="000000"/>
                </a:solidFill>
                <a:effectLst/>
                <a:latin typeface="Times New Roman" panose="02020603050405020304" pitchFamily="18" charset="0"/>
              </a:rPr>
              <a:t>of the neck and tracing the lower border of the arch identifies the </a:t>
            </a:r>
            <a:r>
              <a:rPr lang="en-GB" b="0" i="0" dirty="0">
                <a:solidFill>
                  <a:srgbClr val="FF0000"/>
                </a:solidFill>
                <a:effectLst/>
                <a:latin typeface="Times New Roman" panose="02020603050405020304" pitchFamily="18" charset="0"/>
              </a:rPr>
              <a:t>AP </a:t>
            </a:r>
            <a:r>
              <a:rPr lang="en-GB" b="0" i="0" dirty="0" smtClean="0">
                <a:solidFill>
                  <a:srgbClr val="FF0000"/>
                </a:solidFill>
                <a:effectLst/>
                <a:latin typeface="Times New Roman" panose="02020603050405020304" pitchFamily="18" charset="0"/>
              </a:rPr>
              <a:t>window</a:t>
            </a:r>
            <a:endParaRPr lang="en-GB" b="0" i="0" dirty="0">
              <a:solidFill>
                <a:srgbClr val="FF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Imaging of AP window is possible either by </a:t>
            </a:r>
            <a:r>
              <a:rPr lang="en-GB" b="0" i="0" dirty="0">
                <a:solidFill>
                  <a:srgbClr val="FF0000"/>
                </a:solidFill>
                <a:effectLst/>
                <a:latin typeface="Times New Roman" panose="02020603050405020304" pitchFamily="18" charset="0"/>
              </a:rPr>
              <a:t>focusing on the arch and descending </a:t>
            </a:r>
            <a:r>
              <a:rPr lang="en-GB" b="0" i="0" dirty="0">
                <a:solidFill>
                  <a:srgbClr val="000000"/>
                </a:solidFill>
                <a:effectLst/>
                <a:latin typeface="Times New Roman" panose="02020603050405020304" pitchFamily="18" charset="0"/>
              </a:rPr>
              <a:t>aorta (DA) or by </a:t>
            </a:r>
            <a:r>
              <a:rPr lang="en-GB" b="0" i="0" dirty="0">
                <a:solidFill>
                  <a:srgbClr val="FF0000"/>
                </a:solidFill>
                <a:effectLst/>
                <a:latin typeface="Times New Roman" panose="02020603050405020304" pitchFamily="18" charset="0"/>
              </a:rPr>
              <a:t>focusing on the pulmonary arteries</a:t>
            </a:r>
            <a:r>
              <a:rPr lang="en-GB" b="0" i="0" dirty="0">
                <a:solidFill>
                  <a:srgbClr val="000000"/>
                </a:solidFill>
                <a:effectLst/>
                <a:latin typeface="Times New Roman" panose="02020603050405020304" pitchFamily="18" charset="0"/>
              </a:rPr>
              <a:t>.</a:t>
            </a:r>
          </a:p>
          <a:p>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243488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C2A10-7878-88CA-92DE-E52C7109236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22EBA68B-F07C-3BE3-D236-229D50695F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3388" y="1825625"/>
            <a:ext cx="3765224" cy="4351338"/>
          </a:xfrm>
        </p:spPr>
      </p:pic>
    </p:spTree>
    <p:extLst>
      <p:ext uri="{BB962C8B-B14F-4D97-AF65-F5344CB8AC3E}">
        <p14:creationId xmlns:p14="http://schemas.microsoft.com/office/powerpoint/2010/main" val="3378925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93718-A872-377F-423C-AD6EA099F35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FC138942-FA2E-3BDC-3405-EED911D5B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4506" y="1825625"/>
            <a:ext cx="4522988" cy="4351338"/>
          </a:xfrm>
        </p:spPr>
      </p:pic>
    </p:spTree>
    <p:extLst>
      <p:ext uri="{BB962C8B-B14F-4D97-AF65-F5344CB8AC3E}">
        <p14:creationId xmlns:p14="http://schemas.microsoft.com/office/powerpoint/2010/main" val="1569601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D8AD3-2CB2-0FC5-D3BA-9C5BFF6722F5}"/>
              </a:ext>
            </a:extLst>
          </p:cNvPr>
          <p:cNvSpPr>
            <a:spLocks noGrp="1"/>
          </p:cNvSpPr>
          <p:nvPr>
            <p:ph type="title"/>
          </p:nvPr>
        </p:nvSpPr>
        <p:spPr/>
        <p:txBody>
          <a:bodyPr>
            <a:normAutofit fontScale="90000"/>
          </a:bodyPr>
          <a:lstStyle/>
          <a:p>
            <a:r>
              <a:rPr lang="en-GB" b="1" i="1" dirty="0">
                <a:solidFill>
                  <a:srgbClr val="935838"/>
                </a:solidFill>
                <a:effectLst/>
                <a:latin typeface="Archivo Narrow"/>
              </a:rPr>
              <a:t>Imaging of the </a:t>
            </a:r>
            <a:r>
              <a:rPr lang="en-GB" b="1" i="1" dirty="0" err="1">
                <a:solidFill>
                  <a:srgbClr val="935838"/>
                </a:solidFill>
                <a:effectLst/>
                <a:latin typeface="Archivo Narrow"/>
              </a:rPr>
              <a:t>aortopulmonary</a:t>
            </a:r>
            <a:r>
              <a:rPr lang="en-GB" b="1" i="1" dirty="0">
                <a:solidFill>
                  <a:srgbClr val="935838"/>
                </a:solidFill>
                <a:effectLst/>
                <a:latin typeface="Archivo Narrow"/>
              </a:rPr>
              <a:t> window with the descending aorta as the base</a:t>
            </a:r>
            <a:endParaRPr lang="en-US" b="1" i="1" dirty="0"/>
          </a:p>
        </p:txBody>
      </p:sp>
      <p:sp>
        <p:nvSpPr>
          <p:cNvPr id="3" name="Content Placeholder 2">
            <a:extLst>
              <a:ext uri="{FF2B5EF4-FFF2-40B4-BE49-F238E27FC236}">
                <a16:creationId xmlns:a16="http://schemas.microsoft.com/office/drawing/2014/main" xmlns="" id="{83AAF8F4-FB30-8CF0-B8E4-646408EE3CFA}"/>
              </a:ext>
            </a:extLst>
          </p:cNvPr>
          <p:cNvSpPr>
            <a:spLocks noGrp="1"/>
          </p:cNvSpPr>
          <p:nvPr>
            <p:ph idx="1"/>
          </p:nvPr>
        </p:nvSpPr>
        <p:spPr/>
        <p:txBody>
          <a:bodyPr>
            <a:normAutofit fontScale="25000" lnSpcReduction="20000"/>
          </a:bodyPr>
          <a:lstStyle/>
          <a:p>
            <a:r>
              <a:rPr lang="en-GB" sz="11200" b="0" i="0" dirty="0">
                <a:solidFill>
                  <a:srgbClr val="FF0000"/>
                </a:solidFill>
                <a:effectLst/>
                <a:latin typeface="Times New Roman" panose="02020603050405020304" pitchFamily="18" charset="0"/>
              </a:rPr>
              <a:t>Follow the DA upward till it becomes the arch of the aorta</a:t>
            </a:r>
            <a:r>
              <a:rPr lang="en-GB" sz="11200" b="0" i="0" dirty="0">
                <a:solidFill>
                  <a:srgbClr val="000000"/>
                </a:solidFill>
                <a:effectLst/>
                <a:latin typeface="Times New Roman" panose="02020603050405020304" pitchFamily="18" charset="0"/>
              </a:rPr>
              <a:t>.</a:t>
            </a:r>
          </a:p>
          <a:p>
            <a:pPr marL="0" indent="0">
              <a:buNone/>
            </a:pPr>
            <a:r>
              <a:rPr lang="en-GB" sz="11200" b="0" i="0" dirty="0">
                <a:solidFill>
                  <a:srgbClr val="000000"/>
                </a:solidFill>
                <a:effectLst/>
                <a:latin typeface="Times New Roman" panose="02020603050405020304" pitchFamily="18" charset="0"/>
              </a:rPr>
              <a:t>Turn </a:t>
            </a:r>
            <a:r>
              <a:rPr lang="en-GB" sz="11200" b="0" i="0" dirty="0">
                <a:solidFill>
                  <a:srgbClr val="FF0000"/>
                </a:solidFill>
                <a:effectLst/>
                <a:latin typeface="Times New Roman" panose="02020603050405020304" pitchFamily="18" charset="0"/>
              </a:rPr>
              <a:t>clockwise</a:t>
            </a:r>
            <a:r>
              <a:rPr lang="en-GB" sz="11200" b="0" i="0" dirty="0">
                <a:solidFill>
                  <a:srgbClr val="000000"/>
                </a:solidFill>
                <a:effectLst/>
                <a:latin typeface="Times New Roman" panose="02020603050405020304" pitchFamily="18" charset="0"/>
              </a:rPr>
              <a:t> with a slight push to see the AP </a:t>
            </a:r>
            <a:r>
              <a:rPr lang="en-GB" sz="11200" b="0" i="0" dirty="0" smtClean="0">
                <a:solidFill>
                  <a:srgbClr val="000000"/>
                </a:solidFill>
                <a:effectLst/>
                <a:latin typeface="Times New Roman" panose="02020603050405020304" pitchFamily="18" charset="0"/>
              </a:rPr>
              <a:t>window</a:t>
            </a:r>
          </a:p>
          <a:p>
            <a:endParaRPr lang="en-GB" sz="11200" dirty="0" smtClean="0">
              <a:solidFill>
                <a:srgbClr val="000000"/>
              </a:solidFill>
              <a:latin typeface="Times New Roman" panose="02020603050405020304" pitchFamily="18" charset="0"/>
            </a:endParaRPr>
          </a:p>
          <a:p>
            <a:r>
              <a:rPr lang="en-GB" sz="11200" dirty="0" smtClean="0">
                <a:solidFill>
                  <a:srgbClr val="000000"/>
                </a:solidFill>
                <a:latin typeface="Times New Roman" panose="02020603050405020304" pitchFamily="18" charset="0"/>
              </a:rPr>
              <a:t>Alternative method </a:t>
            </a:r>
            <a:r>
              <a:rPr lang="en-GB" sz="11200" dirty="0" smtClean="0">
                <a:solidFill>
                  <a:srgbClr val="FF0000"/>
                </a:solidFill>
                <a:latin typeface="Times New Roman" panose="02020603050405020304" pitchFamily="18" charset="0"/>
              </a:rPr>
              <a:t>initially the arch of aorta </a:t>
            </a:r>
            <a:r>
              <a:rPr lang="en-GB" sz="11200" dirty="0" smtClean="0">
                <a:solidFill>
                  <a:srgbClr val="000000"/>
                </a:solidFill>
                <a:latin typeface="Times New Roman" panose="02020603050405020304" pitchFamily="18" charset="0"/>
              </a:rPr>
              <a:t>is visualized</a:t>
            </a:r>
          </a:p>
          <a:p>
            <a:pPr marL="0" indent="0">
              <a:buNone/>
            </a:pPr>
            <a:r>
              <a:rPr lang="en-GB" sz="11200" b="0" i="0" dirty="0" smtClean="0">
                <a:solidFill>
                  <a:srgbClr val="000000"/>
                </a:solidFill>
                <a:effectLst/>
                <a:latin typeface="Times New Roman" panose="02020603050405020304" pitchFamily="18" charset="0"/>
              </a:rPr>
              <a:t>Slight pushing up with </a:t>
            </a:r>
            <a:r>
              <a:rPr lang="en-GB" sz="11200" b="0" i="0" dirty="0" smtClean="0">
                <a:solidFill>
                  <a:srgbClr val="FF0000"/>
                </a:solidFill>
                <a:effectLst/>
                <a:latin typeface="Times New Roman" panose="02020603050405020304" pitchFamily="18" charset="0"/>
              </a:rPr>
              <a:t>anticlockwise torque </a:t>
            </a:r>
            <a:r>
              <a:rPr lang="en-GB" sz="11200" b="0" i="0" dirty="0" smtClean="0">
                <a:solidFill>
                  <a:srgbClr val="000000"/>
                </a:solidFill>
                <a:effectLst/>
                <a:latin typeface="Times New Roman" panose="02020603050405020304" pitchFamily="18" charset="0"/>
              </a:rPr>
              <a:t>is needed to see the AP window</a:t>
            </a: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smtClean="0">
              <a:solidFill>
                <a:srgbClr val="000000"/>
              </a:solidFill>
              <a:effectLst/>
              <a:latin typeface="Times New Roman" panose="02020603050405020304" pitchFamily="18" charset="0"/>
            </a:endParaRPr>
          </a:p>
          <a:p>
            <a:pPr marL="0" indent="0">
              <a:buNone/>
            </a:pPr>
            <a:endParaRPr lang="en-GB" dirty="0">
              <a:solidFill>
                <a:srgbClr val="000000"/>
              </a:solidFill>
              <a:latin typeface="Times New Roman" panose="02020603050405020304" pitchFamily="18" charset="0"/>
            </a:endParaRPr>
          </a:p>
          <a:p>
            <a:pPr marL="0" indent="0">
              <a:buNone/>
            </a:pP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As an alternative method initially the </a:t>
            </a:r>
            <a:r>
              <a:rPr lang="en-GB" b="0" i="0" dirty="0">
                <a:solidFill>
                  <a:srgbClr val="FF0000"/>
                </a:solidFill>
                <a:effectLst/>
                <a:latin typeface="Times New Roman" panose="02020603050405020304" pitchFamily="18" charset="0"/>
              </a:rPr>
              <a:t>arch of aorta </a:t>
            </a:r>
            <a:r>
              <a:rPr lang="en-GB" b="0" i="0" dirty="0">
                <a:solidFill>
                  <a:srgbClr val="000000"/>
                </a:solidFill>
                <a:effectLst/>
                <a:latin typeface="Times New Roman" panose="02020603050405020304" pitchFamily="18" charset="0"/>
              </a:rPr>
              <a:t>is visualized.</a:t>
            </a:r>
          </a:p>
          <a:p>
            <a:pPr marL="0" indent="0">
              <a:buNone/>
            </a:pPr>
            <a:r>
              <a:rPr lang="en-GB" b="0" i="0" dirty="0">
                <a:solidFill>
                  <a:srgbClr val="000000"/>
                </a:solidFill>
                <a:effectLst/>
                <a:latin typeface="Times New Roman" panose="02020603050405020304" pitchFamily="18" charset="0"/>
              </a:rPr>
              <a:t>Slight pushing up with </a:t>
            </a:r>
            <a:r>
              <a:rPr lang="en-GB" b="0" i="0" dirty="0">
                <a:solidFill>
                  <a:srgbClr val="FF0000"/>
                </a:solidFill>
                <a:effectLst/>
                <a:latin typeface="Times New Roman" panose="02020603050405020304" pitchFamily="18" charset="0"/>
              </a:rPr>
              <a:t>anticlockwise torque </a:t>
            </a:r>
            <a:r>
              <a:rPr lang="en-GB" b="0" i="0" dirty="0">
                <a:solidFill>
                  <a:srgbClr val="000000"/>
                </a:solidFill>
                <a:effectLst/>
                <a:latin typeface="Times New Roman" panose="02020603050405020304" pitchFamily="18" charset="0"/>
              </a:rPr>
              <a:t>is needed to see the AP window </a:t>
            </a:r>
          </a:p>
          <a:p>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84308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93929-5AD9-72A3-63A9-6C3F8D98F5F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7D3B02AC-9EB6-732E-B61A-295B96B6E1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533400"/>
            <a:ext cx="5105400" cy="5872163"/>
          </a:xfrm>
        </p:spPr>
      </p:pic>
    </p:spTree>
    <p:extLst>
      <p:ext uri="{BB962C8B-B14F-4D97-AF65-F5344CB8AC3E}">
        <p14:creationId xmlns:p14="http://schemas.microsoft.com/office/powerpoint/2010/main" val="1369946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34FF71-B02D-6CFF-F881-823A78DA5A3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5B111A37-E12B-F947-453B-0860862C2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381000"/>
            <a:ext cx="7619999" cy="5795963"/>
          </a:xfrm>
        </p:spPr>
      </p:pic>
    </p:spTree>
    <p:extLst>
      <p:ext uri="{BB962C8B-B14F-4D97-AF65-F5344CB8AC3E}">
        <p14:creationId xmlns:p14="http://schemas.microsoft.com/office/powerpoint/2010/main" val="440507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95A20-1AA7-4C4F-1196-2F5BDE75FB25}"/>
              </a:ext>
            </a:extLst>
          </p:cNvPr>
          <p:cNvSpPr>
            <a:spLocks noGrp="1"/>
          </p:cNvSpPr>
          <p:nvPr>
            <p:ph type="title"/>
          </p:nvPr>
        </p:nvSpPr>
        <p:spPr/>
        <p:txBody>
          <a:bodyPr/>
          <a:lstStyle/>
          <a:p>
            <a:r>
              <a:rPr lang="en-GB" b="1" i="1" dirty="0">
                <a:solidFill>
                  <a:srgbClr val="B86E46"/>
                </a:solidFill>
                <a:effectLst/>
                <a:latin typeface="Archivo Narrow"/>
              </a:rPr>
              <a:t>EXTENT OF IMAGING</a:t>
            </a:r>
          </a:p>
        </p:txBody>
      </p:sp>
      <p:sp>
        <p:nvSpPr>
          <p:cNvPr id="3" name="Content Placeholder 2">
            <a:extLst>
              <a:ext uri="{FF2B5EF4-FFF2-40B4-BE49-F238E27FC236}">
                <a16:creationId xmlns:a16="http://schemas.microsoft.com/office/drawing/2014/main" xmlns="" id="{99172FCC-CAF9-D06C-CF56-AB2FD9F2369D}"/>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from its </a:t>
            </a:r>
            <a:r>
              <a:rPr lang="en-GB" b="0" i="0" dirty="0">
                <a:solidFill>
                  <a:schemeClr val="accent2">
                    <a:lumMod val="75000"/>
                  </a:schemeClr>
                </a:solidFill>
                <a:effectLst/>
                <a:latin typeface="Times New Roman" panose="02020603050405020304" pitchFamily="18" charset="0"/>
              </a:rPr>
              <a:t>origin from the heart </a:t>
            </a:r>
            <a:r>
              <a:rPr lang="en-GB" b="0" i="0" dirty="0">
                <a:solidFill>
                  <a:srgbClr val="000000"/>
                </a:solidFill>
                <a:effectLst/>
                <a:latin typeface="Times New Roman" panose="02020603050405020304" pitchFamily="18" charset="0"/>
              </a:rPr>
              <a:t>to the point of </a:t>
            </a:r>
            <a:r>
              <a:rPr lang="en-GB" b="0" i="0" dirty="0">
                <a:solidFill>
                  <a:schemeClr val="accent2">
                    <a:lumMod val="75000"/>
                  </a:schemeClr>
                </a:solidFill>
                <a:effectLst/>
                <a:latin typeface="Times New Roman" panose="02020603050405020304" pitchFamily="18" charset="0"/>
              </a:rPr>
              <a:t>bifurcation at the L-4 </a:t>
            </a:r>
            <a:r>
              <a:rPr lang="en-GB" b="0" i="0" dirty="0">
                <a:solidFill>
                  <a:srgbClr val="000000"/>
                </a:solidFill>
                <a:effectLst/>
                <a:latin typeface="Times New Roman" panose="02020603050405020304" pitchFamily="18" charset="0"/>
              </a:rPr>
              <a:t>vertebra from the following positions</a:t>
            </a:r>
            <a:endParaRPr lang="en-US" dirty="0"/>
          </a:p>
        </p:txBody>
      </p:sp>
    </p:spTree>
    <p:extLst>
      <p:ext uri="{BB962C8B-B14F-4D97-AF65-F5344CB8AC3E}">
        <p14:creationId xmlns:p14="http://schemas.microsoft.com/office/powerpoint/2010/main" val="1319037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7DE7C-782F-9BAF-3ABC-08DC0A0164EC}"/>
              </a:ext>
            </a:extLst>
          </p:cNvPr>
          <p:cNvSpPr>
            <a:spLocks noGrp="1"/>
          </p:cNvSpPr>
          <p:nvPr>
            <p:ph type="title"/>
          </p:nvPr>
        </p:nvSpPr>
        <p:spPr/>
        <p:txBody>
          <a:bodyPr/>
          <a:lstStyle/>
          <a:p>
            <a:r>
              <a:rPr lang="en-GB" b="1" i="1" dirty="0">
                <a:solidFill>
                  <a:srgbClr val="935838"/>
                </a:solidFill>
                <a:effectLst/>
                <a:latin typeface="Archivo Narrow"/>
              </a:rPr>
              <a:t>Imaging of </a:t>
            </a:r>
            <a:r>
              <a:rPr lang="en-GB" b="1" i="1" dirty="0" err="1">
                <a:solidFill>
                  <a:srgbClr val="935838"/>
                </a:solidFill>
                <a:effectLst/>
                <a:latin typeface="Archivo Narrow"/>
              </a:rPr>
              <a:t>aortopulmonary</a:t>
            </a:r>
            <a:r>
              <a:rPr lang="en-GB" b="1" i="1" dirty="0">
                <a:solidFill>
                  <a:srgbClr val="935838"/>
                </a:solidFill>
                <a:effectLst/>
                <a:latin typeface="Archivo Narrow"/>
              </a:rPr>
              <a:t> window with the pulmonary artery as the base</a:t>
            </a:r>
          </a:p>
        </p:txBody>
      </p:sp>
      <p:sp>
        <p:nvSpPr>
          <p:cNvPr id="3" name="Content Placeholder 2">
            <a:extLst>
              <a:ext uri="{FF2B5EF4-FFF2-40B4-BE49-F238E27FC236}">
                <a16:creationId xmlns:a16="http://schemas.microsoft.com/office/drawing/2014/main" xmlns="" id="{BA705C28-ECE4-5D62-C080-9F3394E7F668}"/>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Identify the </a:t>
            </a:r>
            <a:r>
              <a:rPr lang="en-GB" b="0" i="0" dirty="0">
                <a:solidFill>
                  <a:srgbClr val="FF0000"/>
                </a:solidFill>
                <a:effectLst/>
                <a:latin typeface="Times New Roman" panose="02020603050405020304" pitchFamily="18" charset="0"/>
              </a:rPr>
              <a:t>left atrium.</a:t>
            </a:r>
          </a:p>
          <a:p>
            <a:r>
              <a:rPr lang="en-GB" b="0" i="0" dirty="0">
                <a:solidFill>
                  <a:srgbClr val="FF0000"/>
                </a:solidFill>
                <a:effectLst/>
                <a:latin typeface="Times New Roman" panose="02020603050405020304" pitchFamily="18" charset="0"/>
              </a:rPr>
              <a:t>Pull back </a:t>
            </a:r>
            <a:r>
              <a:rPr lang="en-GB" b="0" i="0" dirty="0">
                <a:solidFill>
                  <a:srgbClr val="000000"/>
                </a:solidFill>
                <a:effectLst/>
                <a:latin typeface="Times New Roman" panose="02020603050405020304" pitchFamily="18" charset="0"/>
              </a:rPr>
              <a:t>the scope till you start seeing the right pulmonary artery.</a:t>
            </a:r>
          </a:p>
          <a:p>
            <a:r>
              <a:rPr lang="en-GB" b="0" i="0" dirty="0">
                <a:solidFill>
                  <a:srgbClr val="000000"/>
                </a:solidFill>
                <a:effectLst/>
                <a:latin typeface="Times New Roman" panose="02020603050405020304" pitchFamily="18" charset="0"/>
              </a:rPr>
              <a:t>Continue slowly pulling back and once </a:t>
            </a:r>
            <a:r>
              <a:rPr lang="en-GB" b="0" i="0" dirty="0">
                <a:solidFill>
                  <a:srgbClr val="FF0000"/>
                </a:solidFill>
                <a:effectLst/>
                <a:latin typeface="Times New Roman" panose="02020603050405020304" pitchFamily="18" charset="0"/>
              </a:rPr>
              <a:t>the tracheal rings </a:t>
            </a:r>
            <a:r>
              <a:rPr lang="en-GB" b="0" i="0" dirty="0">
                <a:solidFill>
                  <a:srgbClr val="000000"/>
                </a:solidFill>
                <a:effectLst/>
                <a:latin typeface="Times New Roman" panose="02020603050405020304" pitchFamily="18" charset="0"/>
              </a:rPr>
              <a:t>start appearing on the cranial side, torque </a:t>
            </a:r>
            <a:r>
              <a:rPr lang="en-GB" b="0" i="0" dirty="0">
                <a:solidFill>
                  <a:srgbClr val="FF0000"/>
                </a:solidFill>
                <a:effectLst/>
                <a:latin typeface="Times New Roman" panose="02020603050405020304" pitchFamily="18" charset="0"/>
              </a:rPr>
              <a:t>counter clockwise for about 90° and the AP window will be visualized</a:t>
            </a:r>
          </a:p>
          <a:p>
            <a:r>
              <a:rPr lang="en-GB" b="0" i="0" dirty="0">
                <a:solidFill>
                  <a:srgbClr val="000000"/>
                </a:solidFill>
                <a:effectLst/>
                <a:latin typeface="Times New Roman" panose="02020603050405020304" pitchFamily="18" charset="0"/>
              </a:rPr>
              <a:t>As an alternative method initially </a:t>
            </a:r>
            <a:r>
              <a:rPr lang="en-GB" b="0" i="0" dirty="0">
                <a:solidFill>
                  <a:srgbClr val="FF0000"/>
                </a:solidFill>
                <a:effectLst/>
                <a:latin typeface="Times New Roman" panose="02020603050405020304" pitchFamily="18" charset="0"/>
              </a:rPr>
              <a:t>the left pulmonary artery </a:t>
            </a:r>
            <a:r>
              <a:rPr lang="en-GB" b="0" i="0" dirty="0">
                <a:solidFill>
                  <a:srgbClr val="000000"/>
                </a:solidFill>
                <a:effectLst/>
                <a:latin typeface="Times New Roman" panose="02020603050405020304" pitchFamily="18" charset="0"/>
              </a:rPr>
              <a:t>is </a:t>
            </a:r>
            <a:r>
              <a:rPr lang="en-GB" b="0" i="0" dirty="0">
                <a:solidFill>
                  <a:srgbClr val="FF0000"/>
                </a:solidFill>
                <a:effectLst/>
                <a:latin typeface="Times New Roman" panose="02020603050405020304" pitchFamily="18" charset="0"/>
              </a:rPr>
              <a:t>visualized through the lower part of the arch of the aorta</a:t>
            </a:r>
            <a:r>
              <a:rPr lang="en-GB" b="0" i="0" dirty="0">
                <a:solidFill>
                  <a:srgbClr val="000000"/>
                </a:solidFill>
                <a:effectLst/>
                <a:latin typeface="Times New Roman" panose="02020603050405020304" pitchFamily="18" charset="0"/>
              </a:rPr>
              <a:t>.</a:t>
            </a:r>
          </a:p>
          <a:p>
            <a:r>
              <a:rPr lang="en-GB" b="0" i="0" dirty="0">
                <a:solidFill>
                  <a:srgbClr val="FF0000"/>
                </a:solidFill>
                <a:effectLst/>
                <a:latin typeface="Times New Roman" panose="02020603050405020304" pitchFamily="18" charset="0"/>
              </a:rPr>
              <a:t>Clockwise rotation </a:t>
            </a:r>
            <a:r>
              <a:rPr lang="en-GB" b="0" i="0" dirty="0">
                <a:solidFill>
                  <a:srgbClr val="000000"/>
                </a:solidFill>
                <a:effectLst/>
                <a:latin typeface="Times New Roman" panose="02020603050405020304" pitchFamily="18" charset="0"/>
              </a:rPr>
              <a:t>along with </a:t>
            </a:r>
            <a:r>
              <a:rPr lang="en-GB" b="0" i="0" dirty="0">
                <a:solidFill>
                  <a:srgbClr val="FF0000"/>
                </a:solidFill>
                <a:effectLst/>
                <a:latin typeface="Times New Roman" panose="02020603050405020304" pitchFamily="18" charset="0"/>
              </a:rPr>
              <a:t>up tilt </a:t>
            </a:r>
            <a:r>
              <a:rPr lang="en-GB" b="0" i="0" dirty="0">
                <a:solidFill>
                  <a:srgbClr val="000000"/>
                </a:solidFill>
                <a:effectLst/>
                <a:latin typeface="Times New Roman" panose="02020603050405020304" pitchFamily="18" charset="0"/>
              </a:rPr>
              <a:t>will reveal the AP window</a:t>
            </a:r>
          </a:p>
          <a:p>
            <a:endParaRPr lang="en-US" dirty="0"/>
          </a:p>
        </p:txBody>
      </p:sp>
    </p:spTree>
    <p:extLst>
      <p:ext uri="{BB962C8B-B14F-4D97-AF65-F5344CB8AC3E}">
        <p14:creationId xmlns:p14="http://schemas.microsoft.com/office/powerpoint/2010/main" val="1703225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04ABD-297C-427C-7C03-3967667F30E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091C0C4E-0C05-91AB-2592-BA263794DE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52400"/>
            <a:ext cx="8305800" cy="5494338"/>
          </a:xfrm>
        </p:spPr>
      </p:pic>
    </p:spTree>
    <p:extLst>
      <p:ext uri="{BB962C8B-B14F-4D97-AF65-F5344CB8AC3E}">
        <p14:creationId xmlns:p14="http://schemas.microsoft.com/office/powerpoint/2010/main" val="2666153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1ED4A-44D6-4F4A-92A3-EC8C41EE166C}"/>
              </a:ext>
            </a:extLst>
          </p:cNvPr>
          <p:cNvSpPr>
            <a:spLocks noGrp="1"/>
          </p:cNvSpPr>
          <p:nvPr>
            <p:ph type="title"/>
          </p:nvPr>
        </p:nvSpPr>
        <p:spPr/>
        <p:txBody>
          <a:bodyPr/>
          <a:lstStyle/>
          <a:p>
            <a:r>
              <a:rPr lang="en-GB" b="1" i="1" dirty="0">
                <a:solidFill>
                  <a:srgbClr val="814D31"/>
                </a:solidFill>
                <a:effectLst/>
                <a:latin typeface="Archivo Narrow"/>
              </a:rPr>
              <a:t>Imaging of branches</a:t>
            </a:r>
            <a:endParaRPr lang="en-US" b="1" i="1" dirty="0"/>
          </a:p>
        </p:txBody>
      </p:sp>
      <p:sp>
        <p:nvSpPr>
          <p:cNvPr id="3" name="Content Placeholder 2">
            <a:extLst>
              <a:ext uri="{FF2B5EF4-FFF2-40B4-BE49-F238E27FC236}">
                <a16:creationId xmlns:a16="http://schemas.microsoft.com/office/drawing/2014/main" xmlns="" id="{F58B8393-BE60-8BDC-B609-91E7DD3490C2}"/>
              </a:ext>
            </a:extLst>
          </p:cNvPr>
          <p:cNvSpPr>
            <a:spLocks noGrp="1"/>
          </p:cNvSpPr>
          <p:nvPr>
            <p:ph idx="1"/>
          </p:nvPr>
        </p:nvSpPr>
        <p:spPr/>
        <p:txBody>
          <a:bodyPr/>
          <a:lstStyle/>
          <a:p>
            <a:r>
              <a:rPr lang="en-GB" b="0" i="0" dirty="0">
                <a:solidFill>
                  <a:srgbClr val="000000"/>
                </a:solidFill>
                <a:effectLst/>
                <a:latin typeface="Times New Roman" panose="02020603050405020304" pitchFamily="18" charset="0"/>
              </a:rPr>
              <a:t>Three branches arise from the convexity of the arch, </a:t>
            </a:r>
            <a:r>
              <a:rPr lang="en-GB" b="0" i="0" dirty="0">
                <a:solidFill>
                  <a:srgbClr val="FF0000"/>
                </a:solidFill>
                <a:effectLst/>
                <a:latin typeface="Times New Roman" panose="02020603050405020304" pitchFamily="18" charset="0"/>
              </a:rPr>
              <a:t>the BCT</a:t>
            </a: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left common carotid artery </a:t>
            </a:r>
            <a:r>
              <a:rPr lang="en-GB" b="0" i="0" dirty="0">
                <a:solidFill>
                  <a:srgbClr val="000000"/>
                </a:solidFill>
                <a:effectLst/>
                <a:latin typeface="Times New Roman" panose="02020603050405020304" pitchFamily="18" charset="0"/>
              </a:rPr>
              <a:t>and </a:t>
            </a:r>
            <a:r>
              <a:rPr lang="en-GB" b="0" i="0" dirty="0">
                <a:solidFill>
                  <a:srgbClr val="FF0000"/>
                </a:solidFill>
                <a:effectLst/>
                <a:latin typeface="Times New Roman" panose="02020603050405020304" pitchFamily="18" charset="0"/>
              </a:rPr>
              <a:t>left subclavian artery</a:t>
            </a:r>
            <a:r>
              <a:rPr lang="en-GB" b="0" i="0" dirty="0">
                <a:solidFill>
                  <a:srgbClr val="000000"/>
                </a:solidFill>
                <a:effectLst/>
                <a:latin typeface="Times New Roman" panose="02020603050405020304" pitchFamily="18" charset="0"/>
              </a:rPr>
              <a:t>  </a:t>
            </a:r>
            <a:r>
              <a:rPr lang="en-GB" dirty="0">
                <a:solidFill>
                  <a:srgbClr val="2F4A8B"/>
                </a:solidFill>
                <a:latin typeface="Times New Roman" panose="02020603050405020304" pitchFamily="18" charset="0"/>
              </a:rPr>
              <a:t>​</a:t>
            </a:r>
            <a:r>
              <a:rPr lang="en-GB" b="0" i="0" dirty="0">
                <a:solidFill>
                  <a:srgbClr val="000000"/>
                </a:solidFill>
                <a:effectLst/>
                <a:latin typeface="Times New Roman" panose="02020603050405020304" pitchFamily="18" charset="0"/>
              </a:rPr>
              <a:t>. </a:t>
            </a:r>
          </a:p>
          <a:p>
            <a:r>
              <a:rPr lang="en-GB" b="0" i="0" dirty="0">
                <a:solidFill>
                  <a:srgbClr val="FF0000"/>
                </a:solidFill>
                <a:effectLst/>
                <a:latin typeface="Times New Roman" panose="02020603050405020304" pitchFamily="18" charset="0"/>
              </a:rPr>
              <a:t>All the three arteries are crossed anteriorly by the left brachiocephalic vein </a:t>
            </a:r>
            <a:endParaRPr lang="en-GB" dirty="0">
              <a:solidFill>
                <a:srgbClr val="000000"/>
              </a:solidFill>
              <a:latin typeface="Times New Roman" panose="02020603050405020304" pitchFamily="18" charset="0"/>
            </a:endParaRPr>
          </a:p>
          <a:p>
            <a:pPr marL="0" indent="0">
              <a:buNone/>
            </a:pPr>
            <a:r>
              <a:rPr lang="en-GB" b="0" i="0" dirty="0" smtClean="0">
                <a:solidFill>
                  <a:srgbClr val="000000"/>
                </a:solidFill>
                <a:effectLst/>
                <a:latin typeface="Times New Roman" panose="02020603050405020304" pitchFamily="18" charset="0"/>
              </a:rPr>
              <a:t>can </a:t>
            </a:r>
            <a:r>
              <a:rPr lang="en-GB" b="0" i="0" dirty="0">
                <a:solidFill>
                  <a:srgbClr val="000000"/>
                </a:solidFill>
                <a:effectLst/>
                <a:latin typeface="Times New Roman" panose="02020603050405020304" pitchFamily="18" charset="0"/>
              </a:rPr>
              <a:t>be seen while tracing the upper border of the arch of the aorta.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BCT usually lies in the </a:t>
            </a:r>
            <a:r>
              <a:rPr lang="en-GB" b="0" i="0" dirty="0">
                <a:solidFill>
                  <a:srgbClr val="FF0000"/>
                </a:solidFill>
                <a:effectLst/>
                <a:latin typeface="Times New Roman" panose="02020603050405020304" pitchFamily="18" charset="0"/>
              </a:rPr>
              <a:t>blind area of imaging</a:t>
            </a:r>
            <a:r>
              <a:rPr lang="en-GB" b="0" i="0" dirty="0" smtClean="0">
                <a:solidFill>
                  <a:srgbClr val="000000"/>
                </a:solidFill>
                <a:effectLst/>
                <a:latin typeface="Times New Roman" panose="02020603050405020304" pitchFamily="18" charset="0"/>
              </a:rPr>
              <a:t>.</a:t>
            </a: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imaging of the </a:t>
            </a:r>
            <a:r>
              <a:rPr lang="en-GB" b="0" i="0" dirty="0">
                <a:solidFill>
                  <a:srgbClr val="FF0000"/>
                </a:solidFill>
                <a:effectLst/>
                <a:latin typeface="Times New Roman" panose="02020603050405020304" pitchFamily="18" charset="0"/>
              </a:rPr>
              <a:t>bronchial arteries is possible in the AP window</a:t>
            </a:r>
            <a:endParaRPr lang="en-US" dirty="0">
              <a:solidFill>
                <a:srgbClr val="FF0000"/>
              </a:solidFill>
            </a:endParaRPr>
          </a:p>
        </p:txBody>
      </p:sp>
    </p:spTree>
    <p:extLst>
      <p:ext uri="{BB962C8B-B14F-4D97-AF65-F5344CB8AC3E}">
        <p14:creationId xmlns:p14="http://schemas.microsoft.com/office/powerpoint/2010/main" val="2534304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CC2BC4-9F6F-0E82-17EC-16779D79AB7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4F45E0A3-B267-D293-D51B-8743FF98FD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533400"/>
            <a:ext cx="5589517" cy="5643563"/>
          </a:xfrm>
        </p:spPr>
      </p:pic>
    </p:spTree>
    <p:extLst>
      <p:ext uri="{BB962C8B-B14F-4D97-AF65-F5344CB8AC3E}">
        <p14:creationId xmlns:p14="http://schemas.microsoft.com/office/powerpoint/2010/main" val="3919426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FFB61C-0BBA-F0B5-A9DC-55719D3AE129}"/>
              </a:ext>
            </a:extLst>
          </p:cNvPr>
          <p:cNvSpPr>
            <a:spLocks noGrp="1"/>
          </p:cNvSpPr>
          <p:nvPr>
            <p:ph type="title"/>
          </p:nvPr>
        </p:nvSpPr>
        <p:spPr>
          <a:xfrm>
            <a:off x="838200" y="304800"/>
            <a:ext cx="10515600" cy="1325563"/>
          </a:xfrm>
        </p:spPr>
        <p:txBody>
          <a:bodyPr/>
          <a:lstStyle/>
          <a:p>
            <a:endParaRPr lang="en-US"/>
          </a:p>
        </p:txBody>
      </p:sp>
      <p:pic>
        <p:nvPicPr>
          <p:cNvPr id="4" name="Picture 4">
            <a:extLst>
              <a:ext uri="{FF2B5EF4-FFF2-40B4-BE49-F238E27FC236}">
                <a16:creationId xmlns:a16="http://schemas.microsoft.com/office/drawing/2014/main" xmlns="" id="{851BB8EF-7A37-DC3C-FE7E-78D44A4242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838200"/>
            <a:ext cx="6629400" cy="5338763"/>
          </a:xfrm>
        </p:spPr>
      </p:pic>
    </p:spTree>
    <p:extLst>
      <p:ext uri="{BB962C8B-B14F-4D97-AF65-F5344CB8AC3E}">
        <p14:creationId xmlns:p14="http://schemas.microsoft.com/office/powerpoint/2010/main" val="661894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CA5D00-258D-D968-04A1-58604D6F04C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4730DD47-E6CE-1F01-9625-BA04D7195C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838200"/>
            <a:ext cx="7772400" cy="5338763"/>
          </a:xfrm>
        </p:spPr>
      </p:pic>
    </p:spTree>
    <p:extLst>
      <p:ext uri="{BB962C8B-B14F-4D97-AF65-F5344CB8AC3E}">
        <p14:creationId xmlns:p14="http://schemas.microsoft.com/office/powerpoint/2010/main" val="358181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0BD1DD-2FF9-AA0F-8951-F2D312B658C3}"/>
              </a:ext>
            </a:extLst>
          </p:cNvPr>
          <p:cNvSpPr>
            <a:spLocks noGrp="1"/>
          </p:cNvSpPr>
          <p:nvPr>
            <p:ph type="title"/>
          </p:nvPr>
        </p:nvSpPr>
        <p:spPr/>
        <p:txBody>
          <a:bodyPr>
            <a:normAutofit fontScale="90000"/>
          </a:bodyPr>
          <a:lstStyle/>
          <a:p>
            <a:r>
              <a:rPr lang="en-GB" b="1" i="1" dirty="0">
                <a:solidFill>
                  <a:srgbClr val="B86E46"/>
                </a:solidFill>
                <a:effectLst/>
                <a:latin typeface="Archivo Narrow"/>
              </a:rPr>
              <a:t>DESCENDING AORTA (THORACIC PART) 22-40 CM DISTANCE IN ESOPHAGUS</a:t>
            </a:r>
          </a:p>
        </p:txBody>
      </p:sp>
      <p:sp>
        <p:nvSpPr>
          <p:cNvPr id="3" name="Content Placeholder 2">
            <a:extLst>
              <a:ext uri="{FF2B5EF4-FFF2-40B4-BE49-F238E27FC236}">
                <a16:creationId xmlns:a16="http://schemas.microsoft.com/office/drawing/2014/main" xmlns="" id="{AD828342-D585-C623-7F56-4E7F0C55B120}"/>
              </a:ext>
            </a:extLst>
          </p:cNvPr>
          <p:cNvSpPr>
            <a:spLocks noGrp="1"/>
          </p:cNvSpPr>
          <p:nvPr>
            <p:ph idx="1"/>
          </p:nvPr>
        </p:nvSpPr>
        <p:spPr/>
        <p:txBody>
          <a:bodyPr>
            <a:normAutofit fontScale="92500" lnSpcReduction="10000"/>
          </a:bodyPr>
          <a:lstStyle/>
          <a:p>
            <a:pPr marL="0" indent="0">
              <a:buNone/>
            </a:pPr>
            <a:r>
              <a:rPr lang="en-GB" b="0"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descending thoracic aorta extends from the level of </a:t>
            </a:r>
            <a:r>
              <a:rPr lang="en-GB" b="0" i="0" dirty="0">
                <a:solidFill>
                  <a:srgbClr val="FF0000"/>
                </a:solidFill>
                <a:effectLst/>
                <a:latin typeface="Times New Roman" panose="02020603050405020304" pitchFamily="18" charset="0"/>
              </a:rPr>
              <a:t>lower border of the T4 vertebra</a:t>
            </a:r>
            <a:r>
              <a:rPr lang="en-GB" b="0" i="0" dirty="0">
                <a:solidFill>
                  <a:srgbClr val="000000"/>
                </a:solidFill>
                <a:effectLst/>
                <a:latin typeface="Times New Roman" panose="02020603050405020304" pitchFamily="18" charset="0"/>
              </a:rPr>
              <a:t> to the </a:t>
            </a:r>
            <a:r>
              <a:rPr lang="en-GB" b="0" i="0" dirty="0">
                <a:solidFill>
                  <a:srgbClr val="FF0000"/>
                </a:solidFill>
                <a:effectLst/>
                <a:latin typeface="Times New Roman" panose="02020603050405020304" pitchFamily="18" charset="0"/>
              </a:rPr>
              <a:t>aortic hiatus in the diaphragm </a:t>
            </a:r>
            <a:r>
              <a:rPr lang="en-GB" b="0" i="0" dirty="0">
                <a:solidFill>
                  <a:srgbClr val="000000"/>
                </a:solidFill>
                <a:effectLst/>
                <a:latin typeface="Times New Roman" panose="02020603050405020304" pitchFamily="18" charset="0"/>
              </a:rPr>
              <a:t>in the midline at the level of lower border of the </a:t>
            </a:r>
            <a:r>
              <a:rPr lang="en-GB" b="0" i="0" dirty="0">
                <a:solidFill>
                  <a:srgbClr val="FF0000"/>
                </a:solidFill>
                <a:effectLst/>
                <a:latin typeface="Times New Roman" panose="02020603050405020304" pitchFamily="18" charset="0"/>
              </a:rPr>
              <a:t>T12 vertebra </a:t>
            </a:r>
            <a:r>
              <a:rPr lang="en-GB" b="0" i="0" dirty="0">
                <a:solidFill>
                  <a:srgbClr val="000000"/>
                </a:solidFill>
                <a:effectLst/>
                <a:latin typeface="Times New Roman" panose="02020603050405020304" pitchFamily="18" charset="0"/>
              </a:rPr>
              <a:t>where it continues as the abdominal aorta.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It </a:t>
            </a:r>
            <a:r>
              <a:rPr lang="en-GB" b="0" i="0" dirty="0">
                <a:solidFill>
                  <a:srgbClr val="000000"/>
                </a:solidFill>
                <a:effectLst/>
                <a:latin typeface="Times New Roman" panose="02020603050405020304" pitchFamily="18" charset="0"/>
              </a:rPr>
              <a:t>is about </a:t>
            </a:r>
            <a:r>
              <a:rPr lang="en-GB" b="0" i="0" dirty="0">
                <a:solidFill>
                  <a:srgbClr val="FF0000"/>
                </a:solidFill>
                <a:effectLst/>
                <a:latin typeface="Times New Roman" panose="02020603050405020304" pitchFamily="18" charset="0"/>
              </a:rPr>
              <a:t>16-18 cm in length </a:t>
            </a:r>
            <a:r>
              <a:rPr lang="en-GB" b="0" i="0" dirty="0">
                <a:solidFill>
                  <a:srgbClr val="000000"/>
                </a:solidFill>
                <a:effectLst/>
                <a:latin typeface="Times New Roman" panose="02020603050405020304" pitchFamily="18" charset="0"/>
              </a:rPr>
              <a:t>and the diameter of its mid portion ranges from 1.6 to 3.7 cm.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It </a:t>
            </a:r>
            <a:r>
              <a:rPr lang="en-GB" b="0" i="0" dirty="0">
                <a:solidFill>
                  <a:srgbClr val="000000"/>
                </a:solidFill>
                <a:effectLst/>
                <a:latin typeface="Times New Roman" panose="02020603050405020304" pitchFamily="18" charset="0"/>
              </a:rPr>
              <a:t>lies in the posterior mediastinum, </a:t>
            </a:r>
            <a:r>
              <a:rPr lang="en-GB" b="0" i="0" dirty="0" err="1">
                <a:solidFill>
                  <a:srgbClr val="000000"/>
                </a:solidFill>
                <a:effectLst/>
                <a:latin typeface="Times New Roman" panose="02020603050405020304" pitchFamily="18" charset="0"/>
              </a:rPr>
              <a:t>atfirst</a:t>
            </a:r>
            <a:r>
              <a:rPr lang="en-GB" b="0" i="0" dirty="0">
                <a:solidFill>
                  <a:srgbClr val="000000"/>
                </a:solidFill>
                <a:effectLst/>
                <a:latin typeface="Times New Roman" panose="02020603050405020304" pitchFamily="18" charset="0"/>
              </a:rPr>
              <a:t> to the left of the vertebral column and then in front of the vertebral column. It descends successively posterior to the left pulmonary hilum and </a:t>
            </a:r>
            <a:r>
              <a:rPr lang="en-GB" b="0" i="0" dirty="0" err="1">
                <a:solidFill>
                  <a:srgbClr val="000000"/>
                </a:solidFill>
                <a:effectLst/>
                <a:latin typeface="Times New Roman" panose="02020603050405020304" pitchFamily="18" charset="0"/>
              </a:rPr>
              <a:t>esophagus</a:t>
            </a:r>
            <a:r>
              <a:rPr lang="en-GB" b="0" i="0" dirty="0">
                <a:solidFill>
                  <a:srgbClr val="000000"/>
                </a:solidFill>
                <a:effectLst/>
                <a:latin typeface="Times New Roman" panose="02020603050405020304" pitchFamily="18" charset="0"/>
              </a:rPr>
              <a:t> with which it is mutually </a:t>
            </a:r>
            <a:r>
              <a:rPr lang="en-GB" b="0" i="0" dirty="0" err="1">
                <a:solidFill>
                  <a:srgbClr val="000000"/>
                </a:solidFill>
                <a:effectLst/>
                <a:latin typeface="Times New Roman" panose="02020603050405020304" pitchFamily="18" charset="0"/>
              </a:rPr>
              <a:t>spiralized</a:t>
            </a:r>
            <a:r>
              <a:rPr lang="en-GB" b="0" i="0" dirty="0">
                <a:solidFill>
                  <a:srgbClr val="000000"/>
                </a:solidFill>
                <a:effectLst/>
                <a:latin typeface="Times New Roman" panose="02020603050405020304" pitchFamily="18" charset="0"/>
              </a:rPr>
              <a:t> to a limited extent and finally the diaphragm.</a:t>
            </a:r>
          </a:p>
          <a:p>
            <a:pPr marL="0" indent="0">
              <a:buNone/>
            </a:pPr>
            <a:endParaRPr lang="en-GB" b="0" i="0" dirty="0">
              <a:solidFill>
                <a:srgbClr val="000000"/>
              </a:solidFill>
              <a:effectLst/>
              <a:latin typeface="Times New Roman" panose="02020603050405020304" pitchFamily="18" charset="0"/>
            </a:endParaRPr>
          </a:p>
          <a:p>
            <a:pPr marL="0" indent="0">
              <a:buNone/>
            </a:pPr>
            <a:endParaRPr lang="en-GB" b="0" i="0" dirty="0">
              <a:solidFill>
                <a:srgbClr val="00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3748107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D1CD9D-DF9B-6937-2146-EBC136BE6DC5}"/>
              </a:ext>
            </a:extLst>
          </p:cNvPr>
          <p:cNvSpPr>
            <a:spLocks noGrp="1"/>
          </p:cNvSpPr>
          <p:nvPr>
            <p:ph type="title"/>
          </p:nvPr>
        </p:nvSpPr>
        <p:spPr/>
        <p:txBody>
          <a:bodyPr/>
          <a:lstStyle/>
          <a:p>
            <a:r>
              <a:rPr lang="en-GB" dirty="0">
                <a:solidFill>
                  <a:srgbClr val="814D31"/>
                </a:solidFill>
                <a:latin typeface="Archivo Narrow"/>
              </a:rPr>
              <a:t>Technique of imaging </a:t>
            </a:r>
            <a:br>
              <a:rPr lang="en-GB" dirty="0">
                <a:solidFill>
                  <a:srgbClr val="814D31"/>
                </a:solidFill>
                <a:latin typeface="Archivo Narrow"/>
              </a:rPr>
            </a:br>
            <a:endParaRPr lang="en-US" dirty="0"/>
          </a:p>
        </p:txBody>
      </p:sp>
      <p:sp>
        <p:nvSpPr>
          <p:cNvPr id="3" name="Content Placeholder 2">
            <a:extLst>
              <a:ext uri="{FF2B5EF4-FFF2-40B4-BE49-F238E27FC236}">
                <a16:creationId xmlns:a16="http://schemas.microsoft.com/office/drawing/2014/main" xmlns="" id="{64D7D6FF-1C92-321F-385D-8EB48D76A17F}"/>
              </a:ext>
            </a:extLst>
          </p:cNvPr>
          <p:cNvSpPr>
            <a:spLocks noGrp="1"/>
          </p:cNvSpPr>
          <p:nvPr>
            <p:ph idx="1"/>
          </p:nvPr>
        </p:nvSpPr>
        <p:spPr/>
        <p:txBody>
          <a:bodyPr/>
          <a:lstStyle/>
          <a:p>
            <a:r>
              <a:rPr lang="en-GB" b="0" i="0" dirty="0" smtClean="0">
                <a:solidFill>
                  <a:srgbClr val="000000"/>
                </a:solidFill>
                <a:effectLst/>
                <a:latin typeface="Times New Roman" panose="02020603050405020304" pitchFamily="18" charset="0"/>
              </a:rPr>
              <a:t>It </a:t>
            </a:r>
            <a:r>
              <a:rPr lang="en-GB" b="0" i="0" dirty="0">
                <a:solidFill>
                  <a:srgbClr val="000000"/>
                </a:solidFill>
                <a:effectLst/>
                <a:latin typeface="Times New Roman" panose="02020603050405020304" pitchFamily="18" charset="0"/>
              </a:rPr>
              <a:t>is </a:t>
            </a:r>
            <a:r>
              <a:rPr lang="en-GB" b="0" i="0" dirty="0">
                <a:solidFill>
                  <a:srgbClr val="FF0000"/>
                </a:solidFill>
                <a:effectLst/>
                <a:latin typeface="Times New Roman" panose="02020603050405020304" pitchFamily="18" charset="0"/>
              </a:rPr>
              <a:t>fairly easy </a:t>
            </a:r>
            <a:r>
              <a:rPr lang="en-GB" b="0" i="0" dirty="0">
                <a:solidFill>
                  <a:srgbClr val="000000"/>
                </a:solidFill>
                <a:effectLst/>
                <a:latin typeface="Times New Roman" panose="02020603050405020304" pitchFamily="18" charset="0"/>
              </a:rPr>
              <a:t>to trace the DA by pushing along the posterior wall of the </a:t>
            </a:r>
            <a:r>
              <a:rPr lang="en-GB" b="0" i="0" dirty="0" err="1">
                <a:solidFill>
                  <a:srgbClr val="000000"/>
                </a:solidFill>
                <a:effectLst/>
                <a:latin typeface="Times New Roman" panose="02020603050405020304" pitchFamily="18" charset="0"/>
              </a:rPr>
              <a:t>esophagus</a:t>
            </a:r>
            <a:r>
              <a:rPr lang="en-GB" b="0" i="0" dirty="0">
                <a:solidFill>
                  <a:srgbClr val="000000"/>
                </a:solidFill>
                <a:effectLst/>
                <a:latin typeface="Times New Roman" panose="02020603050405020304" pitchFamily="18" charset="0"/>
              </a:rPr>
              <a:t> from the arch downwards</a:t>
            </a:r>
          </a:p>
          <a:p>
            <a:pPr marL="0" indent="0">
              <a:buNone/>
            </a:pPr>
            <a:r>
              <a:rPr lang="en-GB" b="1" i="1" dirty="0">
                <a:solidFill>
                  <a:srgbClr val="FF0000"/>
                </a:solidFill>
                <a:effectLst/>
                <a:latin typeface="Archivo Narrow"/>
              </a:rPr>
              <a:t>Imaging of the branches </a:t>
            </a:r>
          </a:p>
          <a:p>
            <a:r>
              <a:rPr lang="en-GB" b="0" i="0" dirty="0">
                <a:solidFill>
                  <a:srgbClr val="000000"/>
                </a:solidFill>
                <a:effectLst/>
                <a:latin typeface="Times New Roman" panose="02020603050405020304" pitchFamily="18" charset="0"/>
              </a:rPr>
              <a:t>The origin of the </a:t>
            </a:r>
            <a:r>
              <a:rPr lang="en-GB" b="0" i="0" dirty="0">
                <a:solidFill>
                  <a:srgbClr val="FF0000"/>
                </a:solidFill>
                <a:effectLst/>
                <a:latin typeface="Times New Roman" panose="02020603050405020304" pitchFamily="18" charset="0"/>
              </a:rPr>
              <a:t>intercostal arteries </a:t>
            </a:r>
            <a:r>
              <a:rPr lang="en-GB" b="0" i="0" dirty="0">
                <a:solidFill>
                  <a:srgbClr val="000000"/>
                </a:solidFill>
                <a:effectLst/>
                <a:latin typeface="Times New Roman" panose="02020603050405020304" pitchFamily="18" charset="0"/>
              </a:rPr>
              <a:t>can be seen from the left and right borders of descending thoracic aorta on clockwise or anticlockwise rotation of the scope. The course of right intercostal arteries is more easily traced as they go </a:t>
            </a:r>
            <a:r>
              <a:rPr lang="en-GB" b="0" i="0" dirty="0">
                <a:solidFill>
                  <a:srgbClr val="FF0000"/>
                </a:solidFill>
                <a:effectLst/>
                <a:latin typeface="Times New Roman" panose="02020603050405020304" pitchFamily="18" charset="0"/>
              </a:rPr>
              <a:t>across the spine after indenting the posterior border of the AV </a:t>
            </a:r>
            <a:endParaRPr lang="en-GB" b="0" i="0" dirty="0" smtClean="0">
              <a:solidFill>
                <a:srgbClr val="FF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left bronchial arteries </a:t>
            </a:r>
            <a:r>
              <a:rPr lang="en-GB" b="0" i="0" dirty="0">
                <a:solidFill>
                  <a:srgbClr val="000000"/>
                </a:solidFill>
                <a:effectLst/>
                <a:latin typeface="Times New Roman" panose="02020603050405020304" pitchFamily="18" charset="0"/>
              </a:rPr>
              <a:t>can be sometimes traced in the AP window </a:t>
            </a:r>
          </a:p>
          <a:p>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974048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85DE71-E2EB-990D-CE27-DE56F85CCD9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8F8745F1-F73D-E121-DDD2-B8456D2694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762000"/>
            <a:ext cx="6308305" cy="5414963"/>
          </a:xfrm>
        </p:spPr>
      </p:pic>
    </p:spTree>
    <p:extLst>
      <p:ext uri="{BB962C8B-B14F-4D97-AF65-F5344CB8AC3E}">
        <p14:creationId xmlns:p14="http://schemas.microsoft.com/office/powerpoint/2010/main" val="294846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47D66-ECCD-8726-4DE1-194D11D44B5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53D5743F-A68B-F845-CCDC-9327A2568B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533400"/>
            <a:ext cx="8001000" cy="5643563"/>
          </a:xfrm>
        </p:spPr>
      </p:pic>
    </p:spTree>
    <p:extLst>
      <p:ext uri="{BB962C8B-B14F-4D97-AF65-F5344CB8AC3E}">
        <p14:creationId xmlns:p14="http://schemas.microsoft.com/office/powerpoint/2010/main" val="3803027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A39536-5B0A-D618-B5B4-E5622502F84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B8FE2492-7E4D-4E04-6D85-1328D5BC97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838" y="365125"/>
            <a:ext cx="10159650" cy="5932949"/>
          </a:xfrm>
        </p:spPr>
      </p:pic>
    </p:spTree>
    <p:extLst>
      <p:ext uri="{BB962C8B-B14F-4D97-AF65-F5344CB8AC3E}">
        <p14:creationId xmlns:p14="http://schemas.microsoft.com/office/powerpoint/2010/main" val="1343854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F845B-065E-B2B2-ECD1-C22243B60F0F}"/>
              </a:ext>
            </a:extLst>
          </p:cNvPr>
          <p:cNvSpPr>
            <a:spLocks noGrp="1"/>
          </p:cNvSpPr>
          <p:nvPr>
            <p:ph type="title"/>
          </p:nvPr>
        </p:nvSpPr>
        <p:spPr/>
        <p:txBody>
          <a:bodyPr/>
          <a:lstStyle/>
          <a:p>
            <a:r>
              <a:rPr lang="en-GB" b="1" i="1" dirty="0">
                <a:solidFill>
                  <a:srgbClr val="B86E46"/>
                </a:solidFill>
                <a:effectLst/>
                <a:latin typeface="Archivo Narrow"/>
              </a:rPr>
              <a:t>DESCENDING AORTA</a:t>
            </a:r>
          </a:p>
        </p:txBody>
      </p:sp>
      <p:sp>
        <p:nvSpPr>
          <p:cNvPr id="3" name="Content Placeholder 2">
            <a:extLst>
              <a:ext uri="{FF2B5EF4-FFF2-40B4-BE49-F238E27FC236}">
                <a16:creationId xmlns:a16="http://schemas.microsoft.com/office/drawing/2014/main" xmlns="" id="{EAAE9085-3585-B498-AE8A-98C29CF7980C}"/>
              </a:ext>
            </a:extLst>
          </p:cNvPr>
          <p:cNvSpPr>
            <a:spLocks noGrp="1"/>
          </p:cNvSpPr>
          <p:nvPr>
            <p:ph idx="1"/>
          </p:nvPr>
        </p:nvSpPr>
        <p:spPr/>
        <p:txBody>
          <a:bodyPr>
            <a:normAutofit fontScale="92500" lnSpcReduction="10000"/>
          </a:bodyPr>
          <a:lstStyle/>
          <a:p>
            <a:pPr marL="0" indent="0">
              <a:buNone/>
            </a:pPr>
            <a:r>
              <a:rPr lang="en-GB" b="0" i="0" dirty="0">
                <a:solidFill>
                  <a:srgbClr val="000000"/>
                </a:solidFill>
                <a:effectLst/>
                <a:latin typeface="Times New Roman" panose="02020603050405020304" pitchFamily="18" charset="0"/>
              </a:rPr>
              <a:t>The DA in the abdominal part can be divided into </a:t>
            </a:r>
            <a:r>
              <a:rPr lang="en-GB" b="0" i="0" dirty="0">
                <a:solidFill>
                  <a:srgbClr val="FF0000"/>
                </a:solidFill>
                <a:effectLst/>
                <a:latin typeface="Times New Roman" panose="02020603050405020304" pitchFamily="18" charset="0"/>
              </a:rPr>
              <a:t>three </a:t>
            </a:r>
            <a:r>
              <a:rPr lang="en-GB" b="0" i="0" dirty="0" smtClean="0">
                <a:solidFill>
                  <a:srgbClr val="FF0000"/>
                </a:solidFill>
                <a:effectLst/>
                <a:latin typeface="Times New Roman" panose="02020603050405020304" pitchFamily="18" charset="0"/>
              </a:rPr>
              <a:t>parts </a:t>
            </a: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first part extends </a:t>
            </a:r>
            <a:r>
              <a:rPr lang="en-GB" b="0" i="0" dirty="0">
                <a:solidFill>
                  <a:srgbClr val="FF0000"/>
                </a:solidFill>
                <a:effectLst/>
                <a:latin typeface="Times New Roman" panose="02020603050405020304" pitchFamily="18" charset="0"/>
              </a:rPr>
              <a:t>from the aortic hiatus </a:t>
            </a:r>
            <a:r>
              <a:rPr lang="en-GB" b="0" i="0" dirty="0">
                <a:solidFill>
                  <a:srgbClr val="000000"/>
                </a:solidFill>
                <a:effectLst/>
                <a:latin typeface="Times New Roman" panose="02020603050405020304" pitchFamily="18" charset="0"/>
              </a:rPr>
              <a:t>to the </a:t>
            </a:r>
            <a:r>
              <a:rPr lang="en-GB" b="0" i="0" dirty="0">
                <a:solidFill>
                  <a:srgbClr val="FF0000"/>
                </a:solidFill>
                <a:effectLst/>
                <a:latin typeface="Times New Roman" panose="02020603050405020304" pitchFamily="18" charset="0"/>
              </a:rPr>
              <a:t>upper border of the pancreas</a:t>
            </a:r>
            <a:r>
              <a:rPr lang="en-GB" b="0" i="0" dirty="0">
                <a:solidFill>
                  <a:srgbClr val="000000"/>
                </a:solidFill>
                <a:effectLst/>
                <a:latin typeface="Times New Roman" panose="02020603050405020304" pitchFamily="18" charset="0"/>
              </a:rPr>
              <a:t> and lies posterior to the </a:t>
            </a:r>
            <a:r>
              <a:rPr lang="en-GB" b="0" i="0" dirty="0" err="1">
                <a:solidFill>
                  <a:srgbClr val="FF0000"/>
                </a:solidFill>
                <a:effectLst/>
                <a:latin typeface="Times New Roman" panose="02020603050405020304" pitchFamily="18" charset="0"/>
              </a:rPr>
              <a:t>omental</a:t>
            </a:r>
            <a:r>
              <a:rPr lang="en-GB" b="0" i="0" dirty="0">
                <a:solidFill>
                  <a:srgbClr val="FF0000"/>
                </a:solidFill>
                <a:effectLst/>
                <a:latin typeface="Times New Roman" panose="02020603050405020304" pitchFamily="18" charset="0"/>
              </a:rPr>
              <a:t> bursa </a:t>
            </a:r>
            <a:endParaRPr lang="en-GB" b="0" i="0" dirty="0" smtClean="0">
              <a:solidFill>
                <a:srgbClr val="FF0000"/>
              </a:solidFill>
              <a:effectLst/>
              <a:latin typeface="Times New Roman" panose="02020603050405020304" pitchFamily="18" charset="0"/>
            </a:endParaRPr>
          </a:p>
          <a:p>
            <a:pPr marL="0" indent="0">
              <a:buNone/>
            </a:pPr>
            <a:r>
              <a:rPr lang="en-GB" b="0" i="0" dirty="0" smtClean="0">
                <a:solidFill>
                  <a:srgbClr val="000000"/>
                </a:solidFill>
                <a:effectLst/>
                <a:latin typeface="Times New Roman" panose="02020603050405020304" pitchFamily="18" charset="0"/>
              </a:rPr>
              <a:t>is </a:t>
            </a:r>
            <a:r>
              <a:rPr lang="en-GB" b="0" i="0" dirty="0">
                <a:solidFill>
                  <a:srgbClr val="000000"/>
                </a:solidFill>
                <a:effectLst/>
                <a:latin typeface="Times New Roman" panose="02020603050405020304" pitchFamily="18" charset="0"/>
              </a:rPr>
              <a:t>related anteriorly to the origin of the first major branch of the abdominal aorta</a:t>
            </a:r>
            <a:r>
              <a:rPr lang="en-GB" b="0" i="0" dirty="0">
                <a:solidFill>
                  <a:srgbClr val="FF0000"/>
                </a:solidFill>
                <a:effectLst/>
                <a:latin typeface="Times New Roman" panose="02020603050405020304" pitchFamily="18" charset="0"/>
              </a:rPr>
              <a:t>, the celiac artery </a:t>
            </a:r>
            <a:r>
              <a:rPr lang="en-GB" b="0" i="0" dirty="0">
                <a:solidFill>
                  <a:srgbClr val="000000"/>
                </a:solidFill>
                <a:effectLst/>
                <a:latin typeface="Times New Roman" panose="02020603050405020304" pitchFamily="18" charset="0"/>
              </a:rPr>
              <a:t>at the </a:t>
            </a:r>
            <a:r>
              <a:rPr lang="en-GB" b="0" i="0" dirty="0">
                <a:solidFill>
                  <a:srgbClr val="FF0000"/>
                </a:solidFill>
                <a:effectLst/>
                <a:latin typeface="Times New Roman" panose="02020603050405020304" pitchFamily="18" charset="0"/>
              </a:rPr>
              <a:t>T-12/L-1 vertebral level</a:t>
            </a:r>
            <a:r>
              <a:rPr lang="en-GB" b="0" i="0" dirty="0" smtClean="0">
                <a:solidFill>
                  <a:srgbClr val="000000"/>
                </a:solidFill>
                <a:effectLst/>
                <a:latin typeface="Times New Roman" panose="02020603050405020304" pitchFamily="18" charset="0"/>
              </a:rPr>
              <a:t>.</a:t>
            </a:r>
          </a:p>
          <a:p>
            <a:r>
              <a:rPr lang="en-GB" b="0" i="0" dirty="0" smtClean="0">
                <a:solidFill>
                  <a:srgbClr val="000000"/>
                </a:solidFill>
                <a:effectLst/>
                <a:latin typeface="Times New Roman" panose="02020603050405020304" pitchFamily="18" charset="0"/>
              </a:rPr>
              <a:t> </a:t>
            </a:r>
            <a:r>
              <a:rPr lang="en-GB" b="0" i="0" dirty="0">
                <a:solidFill>
                  <a:srgbClr val="000000"/>
                </a:solidFill>
                <a:effectLst/>
                <a:latin typeface="Times New Roman" panose="02020603050405020304" pitchFamily="18" charset="0"/>
              </a:rPr>
              <a:t>The second part lies </a:t>
            </a:r>
            <a:r>
              <a:rPr lang="en-GB" b="0" i="0" dirty="0">
                <a:solidFill>
                  <a:srgbClr val="FF0000"/>
                </a:solidFill>
                <a:effectLst/>
                <a:latin typeface="Times New Roman" panose="02020603050405020304" pitchFamily="18" charset="0"/>
              </a:rPr>
              <a:t>posterior to the pancreas </a:t>
            </a:r>
            <a:endParaRPr lang="en-GB" dirty="0">
              <a:solidFill>
                <a:srgbClr val="000000"/>
              </a:solidFill>
              <a:latin typeface="Times New Roman" panose="02020603050405020304" pitchFamily="18" charset="0"/>
            </a:endParaRPr>
          </a:p>
          <a:p>
            <a:pPr marL="0" indent="0">
              <a:buNone/>
            </a:pPr>
            <a:r>
              <a:rPr lang="en-GB" b="0" i="0" dirty="0" smtClean="0">
                <a:solidFill>
                  <a:srgbClr val="000000"/>
                </a:solidFill>
                <a:effectLst/>
                <a:latin typeface="Times New Roman" panose="02020603050405020304" pitchFamily="18" charset="0"/>
              </a:rPr>
              <a:t>is </a:t>
            </a:r>
            <a:r>
              <a:rPr lang="en-GB" b="0" i="0" dirty="0">
                <a:solidFill>
                  <a:srgbClr val="000000"/>
                </a:solidFill>
                <a:effectLst/>
                <a:latin typeface="Times New Roman" panose="02020603050405020304" pitchFamily="18" charset="0"/>
              </a:rPr>
              <a:t>related anteriorly to the origin of the </a:t>
            </a:r>
            <a:r>
              <a:rPr lang="en-GB" b="0" i="0" dirty="0">
                <a:solidFill>
                  <a:srgbClr val="FF0000"/>
                </a:solidFill>
                <a:effectLst/>
                <a:latin typeface="Times New Roman" panose="02020603050405020304" pitchFamily="18" charset="0"/>
              </a:rPr>
              <a:t>superior mesenteric artery (SMA) </a:t>
            </a:r>
            <a:r>
              <a:rPr lang="en-GB" b="0" i="0" dirty="0">
                <a:solidFill>
                  <a:srgbClr val="000000"/>
                </a:solidFill>
                <a:effectLst/>
                <a:latin typeface="Times New Roman" panose="02020603050405020304" pitchFamily="18" charset="0"/>
              </a:rPr>
              <a:t>at the L-1/L-2 vertebral level.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third part </a:t>
            </a:r>
            <a:r>
              <a:rPr lang="en-GB" b="0" i="0" dirty="0" smtClean="0">
                <a:solidFill>
                  <a:srgbClr val="000000"/>
                </a:solidFill>
                <a:effectLst/>
                <a:latin typeface="Times New Roman" panose="02020603050405020304" pitchFamily="18" charset="0"/>
              </a:rPr>
              <a:t>(</a:t>
            </a:r>
            <a:r>
              <a:rPr lang="en-GB" b="0" i="0" dirty="0" smtClean="0">
                <a:solidFill>
                  <a:srgbClr val="FF0000"/>
                </a:solidFill>
                <a:effectLst/>
                <a:latin typeface="Times New Roman" panose="02020603050405020304" pitchFamily="18" charset="0"/>
              </a:rPr>
              <a:t>the </a:t>
            </a:r>
            <a:r>
              <a:rPr lang="en-GB" b="0" i="0" dirty="0">
                <a:solidFill>
                  <a:srgbClr val="FF0000"/>
                </a:solidFill>
                <a:effectLst/>
                <a:latin typeface="Times New Roman" panose="02020603050405020304" pitchFamily="18" charset="0"/>
              </a:rPr>
              <a:t>infra renal part</a:t>
            </a:r>
            <a:r>
              <a:rPr lang="en-GB" b="0" i="0" dirty="0">
                <a:solidFill>
                  <a:srgbClr val="000000"/>
                </a:solidFill>
                <a:effectLst/>
                <a:latin typeface="Times New Roman" panose="02020603050405020304" pitchFamily="18" charset="0"/>
              </a:rPr>
              <a:t>) extends from the lower border of the pancreas to the aortic bifurcation and is related anteriorly to the origin of the </a:t>
            </a:r>
            <a:r>
              <a:rPr lang="en-GB" b="0" i="0" dirty="0">
                <a:solidFill>
                  <a:srgbClr val="FF0000"/>
                </a:solidFill>
                <a:effectLst/>
                <a:latin typeface="Times New Roman" panose="02020603050405020304" pitchFamily="18" charset="0"/>
              </a:rPr>
              <a:t>inferior mesenteric artery </a:t>
            </a:r>
            <a:r>
              <a:rPr lang="en-GB" b="0" i="0" dirty="0">
                <a:solidFill>
                  <a:srgbClr val="000000"/>
                </a:solidFill>
                <a:effectLst/>
                <a:latin typeface="Times New Roman" panose="02020603050405020304" pitchFamily="18" charset="0"/>
              </a:rPr>
              <a:t>at the L-3 vertebral level.</a:t>
            </a:r>
            <a:endParaRPr lang="en-US" dirty="0"/>
          </a:p>
        </p:txBody>
      </p:sp>
    </p:spTree>
    <p:extLst>
      <p:ext uri="{BB962C8B-B14F-4D97-AF65-F5344CB8AC3E}">
        <p14:creationId xmlns:p14="http://schemas.microsoft.com/office/powerpoint/2010/main" val="3075946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3CF84-BBC0-14A9-D117-A5414202673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51848F13-3276-9D35-9DD5-4D7BAC6FAA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457200"/>
            <a:ext cx="7924800" cy="5719763"/>
          </a:xfrm>
        </p:spPr>
      </p:pic>
    </p:spTree>
    <p:extLst>
      <p:ext uri="{BB962C8B-B14F-4D97-AF65-F5344CB8AC3E}">
        <p14:creationId xmlns:p14="http://schemas.microsoft.com/office/powerpoint/2010/main" val="261392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12ED1-911A-DC23-CF1C-703DECEE3CC1}"/>
              </a:ext>
            </a:extLst>
          </p:cNvPr>
          <p:cNvSpPr>
            <a:spLocks noGrp="1"/>
          </p:cNvSpPr>
          <p:nvPr>
            <p:ph type="title"/>
          </p:nvPr>
        </p:nvSpPr>
        <p:spPr/>
        <p:txBody>
          <a:bodyPr>
            <a:normAutofit fontScale="90000"/>
          </a:bodyPr>
          <a:lstStyle/>
          <a:p>
            <a:r>
              <a:rPr lang="en-GB" b="1" i="1" dirty="0">
                <a:solidFill>
                  <a:srgbClr val="B86E46"/>
                </a:solidFill>
                <a:effectLst/>
                <a:latin typeface="Archivo Narrow"/>
              </a:rPr>
              <a:t>DESCENDING AORTA (ABDOMINAL AORTA) (POSTERIOR TO LESSER SAC)</a:t>
            </a:r>
          </a:p>
        </p:txBody>
      </p:sp>
      <p:sp>
        <p:nvSpPr>
          <p:cNvPr id="3" name="Content Placeholder 2">
            <a:extLst>
              <a:ext uri="{FF2B5EF4-FFF2-40B4-BE49-F238E27FC236}">
                <a16:creationId xmlns:a16="http://schemas.microsoft.com/office/drawing/2014/main" xmlns="" id="{1C11395C-4EB4-0562-BD49-E1249B03AA32}"/>
              </a:ext>
            </a:extLst>
          </p:cNvPr>
          <p:cNvSpPr>
            <a:spLocks noGrp="1"/>
          </p:cNvSpPr>
          <p:nvPr>
            <p:ph idx="1"/>
          </p:nvPr>
        </p:nvSpPr>
        <p:spPr/>
        <p:txBody>
          <a:bodyPr/>
          <a:lstStyle/>
          <a:p>
            <a:pPr marL="0" indent="0">
              <a:buNone/>
            </a:pPr>
            <a:r>
              <a:rPr lang="en-GB" b="0"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abdominal aorta begins at the aortic opening of the diaphragm in the midline, at the level of the lower border of the </a:t>
            </a:r>
            <a:r>
              <a:rPr lang="en-GB" b="0" i="0" dirty="0">
                <a:solidFill>
                  <a:srgbClr val="FF0000"/>
                </a:solidFill>
                <a:effectLst/>
                <a:latin typeface="Times New Roman" panose="02020603050405020304" pitchFamily="18" charset="0"/>
              </a:rPr>
              <a:t>T-12</a:t>
            </a:r>
            <a:r>
              <a:rPr lang="en-GB" b="0" i="0" dirty="0">
                <a:solidFill>
                  <a:srgbClr val="000000"/>
                </a:solidFill>
                <a:effectLst/>
                <a:latin typeface="Times New Roman" panose="02020603050405020304" pitchFamily="18" charset="0"/>
              </a:rPr>
              <a:t> vertebra and ends at the level of the lower border of </a:t>
            </a:r>
            <a:r>
              <a:rPr lang="en-GB" b="0" i="0" dirty="0">
                <a:solidFill>
                  <a:srgbClr val="FF0000"/>
                </a:solidFill>
                <a:effectLst/>
                <a:latin typeface="Times New Roman" panose="02020603050405020304" pitchFamily="18" charset="0"/>
              </a:rPr>
              <a:t>the L-4 vertebra</a:t>
            </a:r>
            <a:r>
              <a:rPr lang="en-GB" b="0" i="0" dirty="0">
                <a:solidFill>
                  <a:srgbClr val="000000"/>
                </a:solidFill>
                <a:effectLst/>
                <a:latin typeface="Times New Roman" panose="02020603050405020304" pitchFamily="18" charset="0"/>
              </a:rPr>
              <a:t>, slightly to the left of the midline, by dividing into two common iliac arteries. Its </a:t>
            </a:r>
            <a:r>
              <a:rPr lang="en-GB" b="0" i="0" dirty="0">
                <a:solidFill>
                  <a:srgbClr val="FF0000"/>
                </a:solidFill>
                <a:effectLst/>
                <a:latin typeface="Times New Roman" panose="02020603050405020304" pitchFamily="18" charset="0"/>
              </a:rPr>
              <a:t>average length is about 10 cm </a:t>
            </a:r>
            <a:r>
              <a:rPr lang="en-GB" b="0" i="0" dirty="0">
                <a:solidFill>
                  <a:srgbClr val="000000"/>
                </a:solidFill>
                <a:effectLst/>
                <a:latin typeface="Times New Roman" panose="02020603050405020304" pitchFamily="18" charset="0"/>
              </a:rPr>
              <a:t>and the diameter (1.7-2.3 cm) decreases from above downwards because of the origin of the large branches.</a:t>
            </a:r>
          </a:p>
          <a:p>
            <a:endParaRPr lang="en-US" dirty="0"/>
          </a:p>
        </p:txBody>
      </p:sp>
    </p:spTree>
    <p:extLst>
      <p:ext uri="{BB962C8B-B14F-4D97-AF65-F5344CB8AC3E}">
        <p14:creationId xmlns:p14="http://schemas.microsoft.com/office/powerpoint/2010/main" val="3744709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a:solidFill>
                  <a:srgbClr val="FF0000"/>
                </a:solidFill>
                <a:latin typeface="Archivo Narrow"/>
              </a:rPr>
              <a:t>Technique of imaging</a:t>
            </a:r>
            <a:endParaRPr lang="fa-IR" b="1" i="1" dirty="0">
              <a:solidFill>
                <a:srgbClr val="FF0000"/>
              </a:solidFill>
            </a:endParaRPr>
          </a:p>
        </p:txBody>
      </p:sp>
      <p:sp>
        <p:nvSpPr>
          <p:cNvPr id="3" name="Content Placeholder 2"/>
          <p:cNvSpPr>
            <a:spLocks noGrp="1"/>
          </p:cNvSpPr>
          <p:nvPr>
            <p:ph idx="1"/>
          </p:nvPr>
        </p:nvSpPr>
        <p:spPr/>
        <p:txBody>
          <a:bodyPr/>
          <a:lstStyle/>
          <a:p>
            <a:endParaRPr lang="fa-IR" dirty="0"/>
          </a:p>
        </p:txBody>
      </p:sp>
    </p:spTree>
    <p:extLst>
      <p:ext uri="{BB962C8B-B14F-4D97-AF65-F5344CB8AC3E}">
        <p14:creationId xmlns:p14="http://schemas.microsoft.com/office/powerpoint/2010/main" val="311068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29560-40A0-DCE6-8112-1218729E099E}"/>
              </a:ext>
            </a:extLst>
          </p:cNvPr>
          <p:cNvSpPr>
            <a:spLocks noGrp="1"/>
          </p:cNvSpPr>
          <p:nvPr>
            <p:ph type="title"/>
          </p:nvPr>
        </p:nvSpPr>
        <p:spPr/>
        <p:txBody>
          <a:bodyPr>
            <a:normAutofit/>
          </a:bodyPr>
          <a:lstStyle/>
          <a:p>
            <a:r>
              <a:rPr lang="en-GB" sz="3600" b="1" i="1" dirty="0">
                <a:solidFill>
                  <a:srgbClr val="FF0000"/>
                </a:solidFill>
                <a:latin typeface="Times New Roman" panose="02020603050405020304" pitchFamily="18" charset="0"/>
              </a:rPr>
              <a:t>There are three ways of locating the DA in abdomen:</a:t>
            </a:r>
            <a:r>
              <a:rPr lang="en-GB" dirty="0">
                <a:solidFill>
                  <a:srgbClr val="000000"/>
                </a:solidFill>
                <a:latin typeface="Times New Roman" panose="02020603050405020304" pitchFamily="18" charset="0"/>
              </a:rPr>
              <a:t/>
            </a:r>
            <a:br>
              <a:rPr lang="en-GB"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0131BCDA-6C9A-2B1B-52A3-F73370C7C513}"/>
              </a:ext>
            </a:extLst>
          </p:cNvPr>
          <p:cNvSpPr>
            <a:spLocks noGrp="1"/>
          </p:cNvSpPr>
          <p:nvPr>
            <p:ph idx="1"/>
          </p:nvPr>
        </p:nvSpPr>
        <p:spPr>
          <a:xfrm>
            <a:off x="838200" y="1143000"/>
            <a:ext cx="10515600" cy="5033963"/>
          </a:xfrm>
        </p:spPr>
        <p:txBody>
          <a:bodyPr>
            <a:normAutofit fontScale="92500" lnSpcReduction="10000"/>
          </a:bodyPr>
          <a:lstStyle/>
          <a:p>
            <a:r>
              <a:rPr lang="en-GB" b="0" i="0" dirty="0" smtClean="0">
                <a:solidFill>
                  <a:srgbClr val="000000"/>
                </a:solidFill>
                <a:effectLst/>
                <a:latin typeface="Times New Roman" panose="02020603050405020304" pitchFamily="18" charset="0"/>
              </a:rPr>
              <a:t>Pushing </a:t>
            </a:r>
            <a:r>
              <a:rPr lang="en-GB" b="0" i="0" dirty="0">
                <a:solidFill>
                  <a:srgbClr val="000000"/>
                </a:solidFill>
                <a:effectLst/>
                <a:latin typeface="Times New Roman" panose="02020603050405020304" pitchFamily="18" charset="0"/>
              </a:rPr>
              <a:t>the scope into the </a:t>
            </a:r>
            <a:r>
              <a:rPr lang="en-GB" b="0" i="0" dirty="0">
                <a:solidFill>
                  <a:srgbClr val="FF0000"/>
                </a:solidFill>
                <a:effectLst/>
                <a:latin typeface="Times New Roman" panose="02020603050405020304" pitchFamily="18" charset="0"/>
              </a:rPr>
              <a:t>stomach follows down the thoracic aorta into the abdominal part. </a:t>
            </a:r>
            <a:endParaRPr lang="en-GB" b="0" i="0" dirty="0" smtClean="0">
              <a:solidFill>
                <a:srgbClr val="FF0000"/>
              </a:solidFill>
              <a:effectLst/>
              <a:latin typeface="Times New Roman" panose="02020603050405020304" pitchFamily="18" charset="0"/>
            </a:endParaRPr>
          </a:p>
          <a:p>
            <a:pPr marL="0" indent="0">
              <a:buNone/>
            </a:pPr>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thoracic aorta maintains a </a:t>
            </a:r>
            <a:r>
              <a:rPr lang="en-GB" b="0" i="0" dirty="0">
                <a:solidFill>
                  <a:srgbClr val="FF0000"/>
                </a:solidFill>
                <a:effectLst/>
                <a:latin typeface="Times New Roman" panose="02020603050405020304" pitchFamily="18" charset="0"/>
              </a:rPr>
              <a:t>very close relationship to the </a:t>
            </a:r>
            <a:r>
              <a:rPr lang="en-GB" b="0" i="0" dirty="0" err="1">
                <a:solidFill>
                  <a:srgbClr val="FF0000"/>
                </a:solidFill>
                <a:effectLst/>
                <a:latin typeface="Times New Roman" panose="02020603050405020304" pitchFamily="18" charset="0"/>
              </a:rPr>
              <a:t>esophagus</a:t>
            </a:r>
            <a:r>
              <a:rPr lang="en-GB" b="0" i="0" dirty="0">
                <a:solidFill>
                  <a:srgbClr val="FF0000"/>
                </a:solidFill>
                <a:effectLst/>
                <a:latin typeface="Times New Roman" panose="02020603050405020304" pitchFamily="18" charset="0"/>
              </a:rPr>
              <a:t> </a:t>
            </a:r>
            <a:r>
              <a:rPr lang="en-GB" b="0" i="0" dirty="0">
                <a:solidFill>
                  <a:srgbClr val="000000"/>
                </a:solidFill>
                <a:effectLst/>
                <a:latin typeface="Times New Roman" panose="02020603050405020304" pitchFamily="18" charset="0"/>
              </a:rPr>
              <a:t>but abdominal aorta goes away from the posterior wall of the stomach as the </a:t>
            </a:r>
            <a:r>
              <a:rPr lang="en-GB" b="0" i="0" dirty="0">
                <a:solidFill>
                  <a:srgbClr val="FF0000"/>
                </a:solidFill>
                <a:effectLst/>
                <a:latin typeface="Times New Roman" panose="02020603050405020304" pitchFamily="18" charset="0"/>
              </a:rPr>
              <a:t>pancreas comes to lie between the aorta and stomach</a:t>
            </a:r>
            <a:r>
              <a:rPr lang="en-GB" b="0" i="0" dirty="0">
                <a:solidFill>
                  <a:srgbClr val="000000"/>
                </a:solidFill>
                <a:effectLst/>
                <a:latin typeface="Times New Roman" panose="02020603050405020304" pitchFamily="18" charset="0"/>
              </a:rPr>
              <a:t>. The downward movement of the big wheel is usually required to follow the aorta. Following the thoracic aorta down and simultaneously moving the wheel down gives a sensation of </a:t>
            </a:r>
            <a:r>
              <a:rPr lang="en-GB" b="0" i="0" dirty="0">
                <a:solidFill>
                  <a:srgbClr val="FF0000"/>
                </a:solidFill>
                <a:effectLst/>
                <a:latin typeface="Times New Roman" panose="02020603050405020304" pitchFamily="18" charset="0"/>
              </a:rPr>
              <a:t>climbing over a hill </a:t>
            </a:r>
            <a:r>
              <a:rPr lang="en-GB" b="0" i="0" dirty="0">
                <a:solidFill>
                  <a:srgbClr val="000000"/>
                </a:solidFill>
                <a:effectLst/>
                <a:latin typeface="Times New Roman" panose="02020603050405020304" pitchFamily="18" charset="0"/>
              </a:rPr>
              <a:t>for an </a:t>
            </a:r>
            <a:r>
              <a:rPr lang="en-GB" b="0" i="0" dirty="0" err="1">
                <a:solidFill>
                  <a:srgbClr val="000000"/>
                </a:solidFill>
                <a:effectLst/>
                <a:latin typeface="Times New Roman" panose="02020603050405020304" pitchFamily="18" charset="0"/>
              </a:rPr>
              <a:t>endosonographer</a:t>
            </a:r>
            <a:r>
              <a:rPr lang="en-GB" b="0" i="0" dirty="0">
                <a:solidFill>
                  <a:srgbClr val="000000"/>
                </a:solidFill>
                <a:effectLst/>
                <a:latin typeface="Times New Roman" panose="02020603050405020304" pitchFamily="18" charset="0"/>
              </a:rPr>
              <a:t> akin to a car driver (in this case pancreas is the hill) </a:t>
            </a:r>
            <a:endParaRPr lang="en-GB" dirty="0">
              <a:solidFill>
                <a:srgbClr val="000000"/>
              </a:solidFill>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second way of imaging is by probing at the </a:t>
            </a:r>
            <a:r>
              <a:rPr lang="en-GB" b="0" i="0" dirty="0" err="1">
                <a:solidFill>
                  <a:srgbClr val="000000"/>
                </a:solidFill>
                <a:effectLst/>
                <a:latin typeface="Times New Roman" panose="02020603050405020304" pitchFamily="18" charset="0"/>
              </a:rPr>
              <a:t>esophagogastric</a:t>
            </a:r>
            <a:r>
              <a:rPr lang="en-GB" b="0" i="0" dirty="0">
                <a:solidFill>
                  <a:srgbClr val="000000"/>
                </a:solidFill>
                <a:effectLst/>
                <a:latin typeface="Times New Roman" panose="02020603050405020304" pitchFamily="18" charset="0"/>
              </a:rPr>
              <a:t> junction (40 cm) with the wheels of the scope in a neutral position and slight tipping up to maintain contact with the posterior wall of the stomach.</a:t>
            </a:r>
          </a:p>
          <a:p>
            <a:r>
              <a:rPr lang="en-GB" b="0" i="0" dirty="0">
                <a:solidFill>
                  <a:srgbClr val="000000"/>
                </a:solidFill>
                <a:effectLst/>
                <a:latin typeface="Times New Roman" panose="02020603050405020304" pitchFamily="18" charset="0"/>
              </a:rPr>
              <a:t>The third way of imaging is by finding </a:t>
            </a:r>
            <a:r>
              <a:rPr lang="en-GB" b="0" i="0" dirty="0">
                <a:solidFill>
                  <a:srgbClr val="FF0000"/>
                </a:solidFill>
                <a:effectLst/>
                <a:latin typeface="Times New Roman" panose="02020603050405020304" pitchFamily="18" charset="0"/>
              </a:rPr>
              <a:t>the liver during probing at 40 cm </a:t>
            </a:r>
            <a:r>
              <a:rPr lang="en-GB" b="0" i="0" dirty="0">
                <a:solidFill>
                  <a:srgbClr val="000000"/>
                </a:solidFill>
                <a:effectLst/>
                <a:latin typeface="Times New Roman" panose="02020603050405020304" pitchFamily="18" charset="0"/>
              </a:rPr>
              <a:t>and </a:t>
            </a:r>
            <a:r>
              <a:rPr lang="en-GB" b="0" i="0" dirty="0">
                <a:solidFill>
                  <a:srgbClr val="FF0000"/>
                </a:solidFill>
                <a:effectLst/>
                <a:latin typeface="Times New Roman" panose="02020603050405020304" pitchFamily="18" charset="0"/>
              </a:rPr>
              <a:t>180° rotation to either side </a:t>
            </a:r>
            <a:r>
              <a:rPr lang="en-GB" b="0" i="0" dirty="0">
                <a:solidFill>
                  <a:srgbClr val="000000"/>
                </a:solidFill>
                <a:effectLst/>
                <a:latin typeface="Times New Roman" panose="02020603050405020304" pitchFamily="18" charset="0"/>
              </a:rPr>
              <a:t>will locate the aorta.</a:t>
            </a:r>
          </a:p>
        </p:txBody>
      </p:sp>
    </p:spTree>
    <p:extLst>
      <p:ext uri="{BB962C8B-B14F-4D97-AF65-F5344CB8AC3E}">
        <p14:creationId xmlns:p14="http://schemas.microsoft.com/office/powerpoint/2010/main" val="1979905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6F11-1B7F-E841-BB4B-01623AD6233E}"/>
              </a:ext>
            </a:extLst>
          </p:cNvPr>
          <p:cNvSpPr>
            <a:spLocks noGrp="1"/>
          </p:cNvSpPr>
          <p:nvPr>
            <p:ph type="title"/>
          </p:nvPr>
        </p:nvSpPr>
        <p:spPr>
          <a:xfrm>
            <a:off x="838200" y="152400"/>
            <a:ext cx="10591800" cy="1066800"/>
          </a:xfrm>
        </p:spPr>
        <p:txBody>
          <a:bodyPr>
            <a:normAutofit fontScale="90000"/>
          </a:bodyPr>
          <a:lstStyle/>
          <a:p>
            <a:r>
              <a:rPr lang="en-GB" b="0" i="0" dirty="0">
                <a:solidFill>
                  <a:srgbClr val="814D31"/>
                </a:solidFill>
                <a:effectLst/>
                <a:latin typeface="Archivo Narrow"/>
              </a:rPr>
              <a:t>Imaging of </a:t>
            </a:r>
            <a:r>
              <a:rPr lang="en-GB" b="0" i="0" dirty="0" smtClean="0">
                <a:solidFill>
                  <a:srgbClr val="814D31"/>
                </a:solidFill>
                <a:effectLst/>
                <a:latin typeface="Archivo Narrow"/>
              </a:rPr>
              <a:t>branches</a:t>
            </a:r>
            <a:br>
              <a:rPr lang="en-GB" b="0" i="0" dirty="0" smtClean="0">
                <a:solidFill>
                  <a:srgbClr val="814D31"/>
                </a:solidFill>
                <a:effectLst/>
                <a:latin typeface="Archivo Narrow"/>
              </a:rPr>
            </a:br>
            <a:r>
              <a:rPr lang="en-GB" sz="2700" dirty="0" smtClean="0">
                <a:solidFill>
                  <a:srgbClr val="000000"/>
                </a:solidFill>
                <a:latin typeface="Times New Roman" panose="02020603050405020304" pitchFamily="18" charset="0"/>
              </a:rPr>
              <a:t>The </a:t>
            </a:r>
            <a:r>
              <a:rPr lang="en-GB" sz="2700" dirty="0">
                <a:solidFill>
                  <a:srgbClr val="000000"/>
                </a:solidFill>
                <a:latin typeface="Times New Roman" panose="02020603050405020304" pitchFamily="18" charset="0"/>
              </a:rPr>
              <a:t>imaging of DA from beyond the hiatus shows two vessels</a:t>
            </a:r>
            <a:r>
              <a:rPr lang="en-GB" dirty="0">
                <a:solidFill>
                  <a:srgbClr val="000000"/>
                </a:solidFill>
                <a:latin typeface="Times New Roman" panose="02020603050405020304" pitchFamily="18" charset="0"/>
              </a:rPr>
              <a:t>:</a:t>
            </a:r>
            <a:br>
              <a:rPr lang="en-GB"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615365DD-1A93-F59A-55C6-FCD0CD529CDE}"/>
              </a:ext>
            </a:extLst>
          </p:cNvPr>
          <p:cNvSpPr>
            <a:spLocks noGrp="1"/>
          </p:cNvSpPr>
          <p:nvPr>
            <p:ph idx="1"/>
          </p:nvPr>
        </p:nvSpPr>
        <p:spPr>
          <a:xfrm>
            <a:off x="838200" y="1219200"/>
            <a:ext cx="10515600" cy="4957763"/>
          </a:xfrm>
        </p:spPr>
        <p:txBody>
          <a:bodyPr>
            <a:normAutofit/>
          </a:bodyPr>
          <a:lstStyle/>
          <a:p>
            <a:r>
              <a:rPr lang="en-GB" b="0" i="0" dirty="0" smtClean="0">
                <a:solidFill>
                  <a:srgbClr val="FF0000"/>
                </a:solidFill>
                <a:effectLst/>
                <a:latin typeface="Times New Roman" panose="02020603050405020304" pitchFamily="18" charset="0"/>
              </a:rPr>
              <a:t>Celiac </a:t>
            </a:r>
            <a:r>
              <a:rPr lang="en-GB" b="0" i="0" dirty="0">
                <a:solidFill>
                  <a:srgbClr val="FF0000"/>
                </a:solidFill>
                <a:effectLst/>
                <a:latin typeface="Times New Roman" panose="02020603050405020304" pitchFamily="18" charset="0"/>
              </a:rPr>
              <a:t>artery: </a:t>
            </a:r>
            <a:r>
              <a:rPr lang="en-GB" b="0" i="0" dirty="0">
                <a:solidFill>
                  <a:srgbClr val="000000"/>
                </a:solidFill>
                <a:effectLst/>
                <a:latin typeface="Times New Roman" panose="02020603050405020304" pitchFamily="18" charset="0"/>
              </a:rPr>
              <a:t>The celiac artery is a short artery (length = 1.25 cm), which begins just below the median arcuate ligament where the left and right </a:t>
            </a:r>
            <a:r>
              <a:rPr lang="en-GB" b="0" i="0" dirty="0" err="1">
                <a:solidFill>
                  <a:srgbClr val="000000"/>
                </a:solidFill>
                <a:effectLst/>
                <a:latin typeface="Times New Roman" panose="02020603050405020304" pitchFamily="18" charset="0"/>
              </a:rPr>
              <a:t>crura</a:t>
            </a:r>
            <a:r>
              <a:rPr lang="en-GB" b="0" i="0" dirty="0">
                <a:solidFill>
                  <a:srgbClr val="000000"/>
                </a:solidFill>
                <a:effectLst/>
                <a:latin typeface="Times New Roman" panose="02020603050405020304" pitchFamily="18" charset="0"/>
              </a:rPr>
              <a:t> join and goes </a:t>
            </a:r>
            <a:r>
              <a:rPr lang="en-GB" b="0" i="0" dirty="0">
                <a:solidFill>
                  <a:srgbClr val="FF0000"/>
                </a:solidFill>
                <a:effectLst/>
                <a:latin typeface="Times New Roman" panose="02020603050405020304" pitchFamily="18" charset="0"/>
              </a:rPr>
              <a:t>a little to the right side</a:t>
            </a: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after taking origin from the aorta </a:t>
            </a:r>
            <a:endParaRPr lang="en-GB" b="0" i="0" dirty="0" smtClean="0">
              <a:solidFill>
                <a:srgbClr val="FF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A </a:t>
            </a:r>
            <a:r>
              <a:rPr lang="en-GB" b="0" i="0" dirty="0" err="1">
                <a:solidFill>
                  <a:srgbClr val="FF0000"/>
                </a:solidFill>
                <a:effectLst/>
                <a:latin typeface="Times New Roman" panose="02020603050405020304" pitchFamily="18" charset="0"/>
              </a:rPr>
              <a:t>counterclockwise</a:t>
            </a:r>
            <a:r>
              <a:rPr lang="en-GB" b="0" i="0" dirty="0">
                <a:solidFill>
                  <a:srgbClr val="FF0000"/>
                </a:solidFill>
                <a:effectLst/>
                <a:latin typeface="Times New Roman" panose="02020603050405020304" pitchFamily="18" charset="0"/>
              </a:rPr>
              <a:t> rotation </a:t>
            </a:r>
            <a:r>
              <a:rPr lang="en-GB" b="0" i="0" dirty="0">
                <a:solidFill>
                  <a:srgbClr val="000000"/>
                </a:solidFill>
                <a:effectLst/>
                <a:latin typeface="Times New Roman" panose="02020603050405020304" pitchFamily="18" charset="0"/>
              </a:rPr>
              <a:t>with slight </a:t>
            </a:r>
            <a:r>
              <a:rPr lang="en-GB" b="0" i="0" dirty="0" err="1">
                <a:solidFill>
                  <a:srgbClr val="000000"/>
                </a:solidFill>
                <a:effectLst/>
                <a:latin typeface="Times New Roman" panose="02020603050405020304" pitchFamily="18" charset="0"/>
              </a:rPr>
              <a:t>torquing</a:t>
            </a:r>
            <a:r>
              <a:rPr lang="en-GB" b="0" i="0" dirty="0">
                <a:solidFill>
                  <a:srgbClr val="000000"/>
                </a:solidFill>
                <a:effectLst/>
                <a:latin typeface="Times New Roman" panose="02020603050405020304" pitchFamily="18" charset="0"/>
              </a:rPr>
              <a:t> and simultaneously pushing down slightly locate the celiac artery. </a:t>
            </a:r>
            <a:r>
              <a:rPr lang="en-GB" b="0" i="0" dirty="0" err="1">
                <a:solidFill>
                  <a:srgbClr val="000000"/>
                </a:solidFill>
                <a:effectLst/>
                <a:latin typeface="Times New Roman" panose="02020603050405020304" pitchFamily="18" charset="0"/>
              </a:rPr>
              <a:t>Torquing</a:t>
            </a:r>
            <a:r>
              <a:rPr lang="en-GB" b="0" i="0" dirty="0">
                <a:solidFill>
                  <a:srgbClr val="000000"/>
                </a:solidFill>
                <a:effectLst/>
                <a:latin typeface="Times New Roman" panose="02020603050405020304" pitchFamily="18" charset="0"/>
              </a:rPr>
              <a:t> is required as the origin of the celiac artery is usually on one side of the aorta and </a:t>
            </a:r>
            <a:r>
              <a:rPr lang="en-GB" b="0" i="0" dirty="0">
                <a:solidFill>
                  <a:srgbClr val="FF0000"/>
                </a:solidFill>
                <a:effectLst/>
                <a:latin typeface="Times New Roman" panose="02020603050405020304" pitchFamily="18" charset="0"/>
              </a:rPr>
              <a:t>without </a:t>
            </a:r>
            <a:r>
              <a:rPr lang="en-GB" b="0" i="0" dirty="0" err="1">
                <a:solidFill>
                  <a:srgbClr val="FF0000"/>
                </a:solidFill>
                <a:effectLst/>
                <a:latin typeface="Times New Roman" panose="02020603050405020304" pitchFamily="18" charset="0"/>
              </a:rPr>
              <a:t>torquing</a:t>
            </a:r>
            <a:r>
              <a:rPr lang="en-GB" b="0" i="0" dirty="0">
                <a:solidFill>
                  <a:srgbClr val="FF0000"/>
                </a:solidFill>
                <a:effectLst/>
                <a:latin typeface="Times New Roman" panose="02020603050405020304" pitchFamily="18" charset="0"/>
              </a:rPr>
              <a:t> the origin of the celiac artery may be missed</a:t>
            </a:r>
            <a:r>
              <a:rPr lang="en-GB" b="0" i="0" dirty="0">
                <a:solidFill>
                  <a:srgbClr val="000000"/>
                </a:solidFill>
                <a:effectLst/>
                <a:latin typeface="Times New Roman" panose="02020603050405020304" pitchFamily="18" charset="0"/>
              </a:rPr>
              <a:t>.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In </a:t>
            </a:r>
            <a:r>
              <a:rPr lang="en-GB" b="0" i="0" dirty="0">
                <a:solidFill>
                  <a:srgbClr val="000000"/>
                </a:solidFill>
                <a:effectLst/>
                <a:latin typeface="Times New Roman" panose="02020603050405020304" pitchFamily="18" charset="0"/>
              </a:rPr>
              <a:t>general, </a:t>
            </a:r>
            <a:r>
              <a:rPr lang="en-GB" b="0" i="0" dirty="0">
                <a:solidFill>
                  <a:srgbClr val="FF0000"/>
                </a:solidFill>
                <a:effectLst/>
                <a:latin typeface="Times New Roman" panose="02020603050405020304" pitchFamily="18" charset="0"/>
              </a:rPr>
              <a:t>more </a:t>
            </a:r>
            <a:r>
              <a:rPr lang="en-GB" b="0" i="0" dirty="0" err="1">
                <a:solidFill>
                  <a:srgbClr val="FF0000"/>
                </a:solidFill>
                <a:effectLst/>
                <a:latin typeface="Times New Roman" panose="02020603050405020304" pitchFamily="18" charset="0"/>
              </a:rPr>
              <a:t>torquing</a:t>
            </a:r>
            <a:r>
              <a:rPr lang="en-GB" b="0" i="0" dirty="0">
                <a:solidFill>
                  <a:srgbClr val="FF0000"/>
                </a:solidFill>
                <a:effectLst/>
                <a:latin typeface="Times New Roman" panose="02020603050405020304" pitchFamily="18" charset="0"/>
              </a:rPr>
              <a:t> than pushing is required </a:t>
            </a:r>
            <a:r>
              <a:rPr lang="en-GB" b="0" i="0" dirty="0">
                <a:solidFill>
                  <a:srgbClr val="000000"/>
                </a:solidFill>
                <a:effectLst/>
                <a:latin typeface="Times New Roman" panose="02020603050405020304" pitchFamily="18" charset="0"/>
              </a:rPr>
              <a:t>and by </a:t>
            </a:r>
            <a:r>
              <a:rPr lang="en-GB" b="0" i="0" dirty="0" err="1">
                <a:solidFill>
                  <a:srgbClr val="000000"/>
                </a:solidFill>
                <a:effectLst/>
                <a:latin typeface="Times New Roman" panose="02020603050405020304" pitchFamily="18" charset="0"/>
              </a:rPr>
              <a:t>torquing</a:t>
            </a:r>
            <a:r>
              <a:rPr lang="en-GB" b="0" i="0" dirty="0">
                <a:solidFill>
                  <a:srgbClr val="000000"/>
                </a:solidFill>
                <a:effectLst/>
                <a:latin typeface="Times New Roman" panose="02020603050405020304" pitchFamily="18" charset="0"/>
              </a:rPr>
              <a:t> the trifurcation of artery into three, branches can be also identified</a:t>
            </a:r>
          </a:p>
          <a:p>
            <a:endParaRPr lang="en-US" dirty="0"/>
          </a:p>
        </p:txBody>
      </p:sp>
    </p:spTree>
    <p:extLst>
      <p:ext uri="{BB962C8B-B14F-4D97-AF65-F5344CB8AC3E}">
        <p14:creationId xmlns:p14="http://schemas.microsoft.com/office/powerpoint/2010/main" val="2890056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0E056-D4B5-4DDD-064B-A420BA6948C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FAC59CD3-C738-1EF4-3A6D-B8FBFF0C2E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533400"/>
            <a:ext cx="7162800" cy="5643563"/>
          </a:xfrm>
        </p:spPr>
      </p:pic>
    </p:spTree>
    <p:extLst>
      <p:ext uri="{BB962C8B-B14F-4D97-AF65-F5344CB8AC3E}">
        <p14:creationId xmlns:p14="http://schemas.microsoft.com/office/powerpoint/2010/main" val="3441535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3676C-3DB5-6005-9C78-52B269AF431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77B5522D-5330-BA46-1516-7B099618FC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304800"/>
            <a:ext cx="8839200" cy="5872163"/>
          </a:xfrm>
        </p:spPr>
      </p:pic>
    </p:spTree>
    <p:extLst>
      <p:ext uri="{BB962C8B-B14F-4D97-AF65-F5344CB8AC3E}">
        <p14:creationId xmlns:p14="http://schemas.microsoft.com/office/powerpoint/2010/main" val="1108710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21D13-3839-C439-4921-ADE62C995EB5}"/>
              </a:ext>
            </a:extLst>
          </p:cNvPr>
          <p:cNvSpPr>
            <a:spLocks noGrp="1"/>
          </p:cNvSpPr>
          <p:nvPr>
            <p:ph type="title"/>
          </p:nvPr>
        </p:nvSpPr>
        <p:spPr>
          <a:xfrm>
            <a:off x="685800" y="381000"/>
            <a:ext cx="10515600" cy="1325563"/>
          </a:xfrm>
        </p:spPr>
        <p:txBody>
          <a:bodyPr/>
          <a:lstStyle/>
          <a:p>
            <a:endParaRPr lang="en-US"/>
          </a:p>
        </p:txBody>
      </p:sp>
      <p:pic>
        <p:nvPicPr>
          <p:cNvPr id="4" name="Picture 4">
            <a:extLst>
              <a:ext uri="{FF2B5EF4-FFF2-40B4-BE49-F238E27FC236}">
                <a16:creationId xmlns:a16="http://schemas.microsoft.com/office/drawing/2014/main" xmlns="" id="{2958E515-1320-CE51-B089-CF413F3BB3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381000"/>
            <a:ext cx="8839199" cy="5795963"/>
          </a:xfrm>
        </p:spPr>
      </p:pic>
    </p:spTree>
    <p:extLst>
      <p:ext uri="{BB962C8B-B14F-4D97-AF65-F5344CB8AC3E}">
        <p14:creationId xmlns:p14="http://schemas.microsoft.com/office/powerpoint/2010/main" val="616245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02370-30E5-9575-2723-F6261389C6D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6D618AEF-3595-07E1-A9B3-478A56F1CB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304800"/>
            <a:ext cx="8610599" cy="5872163"/>
          </a:xfrm>
        </p:spPr>
      </p:pic>
    </p:spTree>
    <p:extLst>
      <p:ext uri="{BB962C8B-B14F-4D97-AF65-F5344CB8AC3E}">
        <p14:creationId xmlns:p14="http://schemas.microsoft.com/office/powerpoint/2010/main" val="582802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59D105-3924-C998-D293-43328A15D54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A0BE8BFE-8D85-376F-6866-498BB51BF7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533400"/>
            <a:ext cx="10615598" cy="5105399"/>
          </a:xfrm>
        </p:spPr>
      </p:pic>
    </p:spTree>
    <p:extLst>
      <p:ext uri="{BB962C8B-B14F-4D97-AF65-F5344CB8AC3E}">
        <p14:creationId xmlns:p14="http://schemas.microsoft.com/office/powerpoint/2010/main" val="1732248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F7E23-DD91-62DE-EBB5-14E17A2531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476C67E-75B5-1BD2-6C28-76FC1EEB1B54}"/>
              </a:ext>
            </a:extLst>
          </p:cNvPr>
          <p:cNvSpPr>
            <a:spLocks noGrp="1"/>
          </p:cNvSpPr>
          <p:nvPr>
            <p:ph idx="1"/>
          </p:nvPr>
        </p:nvSpPr>
        <p:spPr/>
        <p:txBody>
          <a:bodyPr/>
          <a:lstStyle/>
          <a:p>
            <a:r>
              <a:rPr lang="en-GB" b="0" i="0" dirty="0">
                <a:solidFill>
                  <a:srgbClr val="FF0000"/>
                </a:solidFill>
                <a:effectLst/>
                <a:latin typeface="Times New Roman" panose="02020603050405020304" pitchFamily="18" charset="0"/>
              </a:rPr>
              <a:t>Left inferior phrenic artery: </a:t>
            </a:r>
            <a:r>
              <a:rPr lang="en-GB" b="0" i="0" dirty="0">
                <a:solidFill>
                  <a:srgbClr val="000000"/>
                </a:solidFill>
                <a:effectLst/>
                <a:latin typeface="Times New Roman" panose="02020603050405020304" pitchFamily="18" charset="0"/>
              </a:rPr>
              <a:t>The left inferior phrenic artery is located </a:t>
            </a:r>
            <a:r>
              <a:rPr lang="en-GB" b="0" i="0" dirty="0">
                <a:solidFill>
                  <a:srgbClr val="FF0000"/>
                </a:solidFill>
                <a:effectLst/>
                <a:latin typeface="Times New Roman" panose="02020603050405020304" pitchFamily="18" charset="0"/>
              </a:rPr>
              <a:t>just above the origin of the celiac artery</a:t>
            </a:r>
            <a:r>
              <a:rPr lang="en-GB" b="0" i="0" dirty="0">
                <a:solidFill>
                  <a:srgbClr val="000000"/>
                </a:solidFill>
                <a:effectLst/>
                <a:latin typeface="Times New Roman" panose="02020603050405020304" pitchFamily="18" charset="0"/>
              </a:rPr>
              <a:t>. </a:t>
            </a:r>
            <a:endParaRPr lang="en-GB" b="0" i="0" dirty="0" smtClean="0">
              <a:solidFill>
                <a:srgbClr val="000000"/>
              </a:solidFill>
              <a:effectLst/>
              <a:latin typeface="Times New Roman" panose="02020603050405020304" pitchFamily="18" charset="0"/>
            </a:endParaRPr>
          </a:p>
          <a:p>
            <a:pPr marL="0" indent="0">
              <a:buNone/>
            </a:pPr>
            <a:r>
              <a:rPr lang="en-GB" b="0" i="0" dirty="0" smtClean="0">
                <a:solidFill>
                  <a:srgbClr val="000000"/>
                </a:solidFill>
                <a:effectLst/>
                <a:latin typeface="Times New Roman" panose="02020603050405020304" pitchFamily="18" charset="0"/>
              </a:rPr>
              <a:t>Usually </a:t>
            </a:r>
            <a:r>
              <a:rPr lang="en-GB" b="0" i="0" dirty="0">
                <a:solidFill>
                  <a:srgbClr val="FF0000"/>
                </a:solidFill>
                <a:effectLst/>
                <a:latin typeface="Times New Roman" panose="02020603050405020304" pitchFamily="18" charset="0"/>
              </a:rPr>
              <a:t>an application of </a:t>
            </a:r>
            <a:r>
              <a:rPr lang="en-GB" b="0" i="0" dirty="0" err="1">
                <a:solidFill>
                  <a:srgbClr val="FF0000"/>
                </a:solidFill>
                <a:effectLst/>
                <a:latin typeface="Times New Roman" panose="02020603050405020304" pitchFamily="18" charset="0"/>
              </a:rPr>
              <a:t>color</a:t>
            </a:r>
            <a:r>
              <a:rPr lang="en-GB" b="0" i="0" dirty="0">
                <a:solidFill>
                  <a:srgbClr val="FF0000"/>
                </a:solidFill>
                <a:effectLst/>
                <a:latin typeface="Times New Roman" panose="02020603050405020304" pitchFamily="18" charset="0"/>
              </a:rPr>
              <a:t> </a:t>
            </a:r>
            <a:r>
              <a:rPr lang="en-GB" b="0" i="0" dirty="0" err="1" smtClean="0">
                <a:solidFill>
                  <a:srgbClr val="FF0000"/>
                </a:solidFill>
                <a:effectLst/>
                <a:latin typeface="Times New Roman" panose="02020603050405020304" pitchFamily="18" charset="0"/>
              </a:rPr>
              <a:t>doppler</a:t>
            </a:r>
            <a:r>
              <a:rPr lang="en-GB" b="0" i="0" dirty="0" smtClean="0">
                <a:solidFill>
                  <a:srgbClr val="FF0000"/>
                </a:solidFill>
                <a:effectLst/>
                <a:latin typeface="Times New Roman" panose="02020603050405020304" pitchFamily="18" charset="0"/>
              </a:rPr>
              <a:t> </a:t>
            </a:r>
            <a:r>
              <a:rPr lang="en-GB" b="0" i="0" dirty="0">
                <a:solidFill>
                  <a:srgbClr val="000000"/>
                </a:solidFill>
                <a:effectLst/>
                <a:latin typeface="Times New Roman" panose="02020603050405020304" pitchFamily="18" charset="0"/>
              </a:rPr>
              <a:t>over the anterior border of the aorta is required for locating the artery </a:t>
            </a:r>
            <a:endParaRPr lang="en-US" dirty="0"/>
          </a:p>
        </p:txBody>
      </p:sp>
    </p:spTree>
    <p:extLst>
      <p:ext uri="{BB962C8B-B14F-4D97-AF65-F5344CB8AC3E}">
        <p14:creationId xmlns:p14="http://schemas.microsoft.com/office/powerpoint/2010/main" val="12729925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CEE7E-452D-B9E2-8243-997AE2F7535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AE4D7C5D-AFB9-7AF6-DF3E-D4DD1003AC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1" y="228600"/>
            <a:ext cx="7998638" cy="5948363"/>
          </a:xfrm>
        </p:spPr>
      </p:pic>
    </p:spTree>
    <p:extLst>
      <p:ext uri="{BB962C8B-B14F-4D97-AF65-F5344CB8AC3E}">
        <p14:creationId xmlns:p14="http://schemas.microsoft.com/office/powerpoint/2010/main" val="4147621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B05A5-5AEE-EA0B-EEBE-C9E750543447}"/>
              </a:ext>
            </a:extLst>
          </p:cNvPr>
          <p:cNvSpPr>
            <a:spLocks noGrp="1"/>
          </p:cNvSpPr>
          <p:nvPr>
            <p:ph type="title"/>
          </p:nvPr>
        </p:nvSpPr>
        <p:spPr/>
        <p:txBody>
          <a:bodyPr/>
          <a:lstStyle/>
          <a:p>
            <a:r>
              <a:rPr lang="en-GB" b="1" i="1" dirty="0">
                <a:solidFill>
                  <a:srgbClr val="B86E46"/>
                </a:solidFill>
                <a:effectLst/>
                <a:latin typeface="Archivo Narrow"/>
              </a:rPr>
              <a:t>DESCENDING AORTA (POSTERIOR TO PANCREAS)</a:t>
            </a:r>
            <a:endParaRPr lang="en-US" b="1" i="1" dirty="0"/>
          </a:p>
        </p:txBody>
      </p:sp>
      <p:sp>
        <p:nvSpPr>
          <p:cNvPr id="3" name="Content Placeholder 2">
            <a:extLst>
              <a:ext uri="{FF2B5EF4-FFF2-40B4-BE49-F238E27FC236}">
                <a16:creationId xmlns:a16="http://schemas.microsoft.com/office/drawing/2014/main" xmlns="" id="{13C8F59E-D61F-AF56-9B79-EF17B60AAEE3}"/>
              </a:ext>
            </a:extLst>
          </p:cNvPr>
          <p:cNvSpPr>
            <a:spLocks noGrp="1"/>
          </p:cNvSpPr>
          <p:nvPr>
            <p:ph idx="1"/>
          </p:nvPr>
        </p:nvSpPr>
        <p:spPr/>
        <p:txBody>
          <a:bodyPr/>
          <a:lstStyle/>
          <a:p>
            <a:endParaRPr lang="en-GB" b="0" i="0" dirty="0">
              <a:solidFill>
                <a:srgbClr val="B86E46"/>
              </a:solidFill>
              <a:effectLst/>
              <a:latin typeface="Archivo Narrow"/>
            </a:endParaRPr>
          </a:p>
          <a:p>
            <a:pPr marL="0" indent="0">
              <a:buNone/>
            </a:pPr>
            <a:r>
              <a:rPr lang="en-GB" b="1"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imaging of this part of the aorta can be done from </a:t>
            </a:r>
            <a:r>
              <a:rPr lang="en-GB" b="0" i="0" dirty="0">
                <a:solidFill>
                  <a:srgbClr val="FF0000"/>
                </a:solidFill>
                <a:effectLst/>
                <a:latin typeface="Times New Roman" panose="02020603050405020304" pitchFamily="18" charset="0"/>
              </a:rPr>
              <a:t>just beyond the </a:t>
            </a:r>
            <a:r>
              <a:rPr lang="en-GB" b="0" i="0" dirty="0" err="1">
                <a:solidFill>
                  <a:srgbClr val="FF0000"/>
                </a:solidFill>
                <a:effectLst/>
                <a:latin typeface="Times New Roman" panose="02020603050405020304" pitchFamily="18" charset="0"/>
              </a:rPr>
              <a:t>esophagogastric</a:t>
            </a:r>
            <a:r>
              <a:rPr lang="en-GB" b="0" i="0" dirty="0">
                <a:solidFill>
                  <a:srgbClr val="FF0000"/>
                </a:solidFill>
                <a:effectLst/>
                <a:latin typeface="Times New Roman" panose="02020603050405020304" pitchFamily="18" charset="0"/>
              </a:rPr>
              <a:t> junction near the posterior wall of the stomach </a:t>
            </a:r>
            <a:r>
              <a:rPr lang="en-GB" b="0" i="0" dirty="0">
                <a:solidFill>
                  <a:srgbClr val="000000"/>
                </a:solidFill>
                <a:effectLst/>
                <a:latin typeface="Times New Roman" panose="02020603050405020304" pitchFamily="18" charset="0"/>
              </a:rPr>
              <a:t>or from the </a:t>
            </a:r>
            <a:r>
              <a:rPr lang="en-GB" b="0" i="0" dirty="0">
                <a:solidFill>
                  <a:srgbClr val="FF0000"/>
                </a:solidFill>
                <a:effectLst/>
                <a:latin typeface="Times New Roman" panose="02020603050405020304" pitchFamily="18" charset="0"/>
              </a:rPr>
              <a:t>second/third part of the duodenum</a:t>
            </a:r>
            <a:r>
              <a:rPr lang="en-GB" b="0" i="0" dirty="0">
                <a:solidFill>
                  <a:srgbClr val="000000"/>
                </a:solidFill>
                <a:effectLst/>
                <a:latin typeface="Times New Roman" panose="02020603050405020304" pitchFamily="18" charset="0"/>
              </a:rPr>
              <a:t>. </a:t>
            </a:r>
          </a:p>
        </p:txBody>
      </p:sp>
    </p:spTree>
    <p:extLst>
      <p:ext uri="{BB962C8B-B14F-4D97-AF65-F5344CB8AC3E}">
        <p14:creationId xmlns:p14="http://schemas.microsoft.com/office/powerpoint/2010/main" val="1263186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FD695-7A27-9A56-444E-010341A11DF3}"/>
              </a:ext>
            </a:extLst>
          </p:cNvPr>
          <p:cNvSpPr>
            <a:spLocks noGrp="1"/>
          </p:cNvSpPr>
          <p:nvPr>
            <p:ph type="title"/>
          </p:nvPr>
        </p:nvSpPr>
        <p:spPr/>
        <p:txBody>
          <a:bodyPr/>
          <a:lstStyle/>
          <a:p>
            <a:r>
              <a:rPr lang="en-GB" dirty="0">
                <a:solidFill>
                  <a:srgbClr val="814D31"/>
                </a:solidFill>
                <a:latin typeface="Archivo Narrow"/>
              </a:rPr>
              <a:t>Technique of imaging</a:t>
            </a:r>
            <a:br>
              <a:rPr lang="en-GB" dirty="0">
                <a:solidFill>
                  <a:srgbClr val="814D31"/>
                </a:solidFill>
                <a:latin typeface="Archivo Narrow"/>
              </a:rPr>
            </a:br>
            <a:endParaRPr lang="en-US" dirty="0"/>
          </a:p>
        </p:txBody>
      </p:sp>
      <p:sp>
        <p:nvSpPr>
          <p:cNvPr id="3" name="Content Placeholder 2">
            <a:extLst>
              <a:ext uri="{FF2B5EF4-FFF2-40B4-BE49-F238E27FC236}">
                <a16:creationId xmlns:a16="http://schemas.microsoft.com/office/drawing/2014/main" xmlns="" id="{50FD31BC-B2C6-1B75-F223-30E54686B6CF}"/>
              </a:ext>
            </a:extLst>
          </p:cNvPr>
          <p:cNvSpPr>
            <a:spLocks noGrp="1"/>
          </p:cNvSpPr>
          <p:nvPr>
            <p:ph idx="1"/>
          </p:nvPr>
        </p:nvSpPr>
        <p:spPr>
          <a:xfrm>
            <a:off x="838200" y="1219200"/>
            <a:ext cx="10515600" cy="4957763"/>
          </a:xfrm>
        </p:spPr>
        <p:txBody>
          <a:bodyPr/>
          <a:lstStyle/>
          <a:p>
            <a:r>
              <a:rPr lang="en-GB" b="0" i="0" dirty="0" smtClean="0">
                <a:solidFill>
                  <a:srgbClr val="000000"/>
                </a:solidFill>
                <a:effectLst/>
                <a:latin typeface="Times New Roman" panose="02020603050405020304" pitchFamily="18" charset="0"/>
              </a:rPr>
              <a:t>Initially</a:t>
            </a:r>
            <a:r>
              <a:rPr lang="en-GB" b="0" i="0" dirty="0">
                <a:solidFill>
                  <a:srgbClr val="000000"/>
                </a:solidFill>
                <a:effectLst/>
                <a:latin typeface="Times New Roman" panose="02020603050405020304" pitchFamily="18" charset="0"/>
              </a:rPr>
              <a:t>, the scope is negotiated into </a:t>
            </a:r>
            <a:r>
              <a:rPr lang="en-GB" b="0" i="0" dirty="0">
                <a:solidFill>
                  <a:srgbClr val="FF0000"/>
                </a:solidFill>
                <a:effectLst/>
                <a:latin typeface="Times New Roman" panose="02020603050405020304" pitchFamily="18" charset="0"/>
              </a:rPr>
              <a:t>the third part of the duodenum</a:t>
            </a:r>
            <a:r>
              <a:rPr lang="en-GB" b="0" i="0" dirty="0">
                <a:solidFill>
                  <a:srgbClr val="000000"/>
                </a:solidFill>
                <a:effectLst/>
                <a:latin typeface="Times New Roman" panose="02020603050405020304" pitchFamily="18" charset="0"/>
              </a:rPr>
              <a:t>.</a:t>
            </a:r>
          </a:p>
          <a:p>
            <a:r>
              <a:rPr lang="en-GB" b="0" i="0" dirty="0">
                <a:solidFill>
                  <a:srgbClr val="000000"/>
                </a:solidFill>
                <a:effectLst/>
                <a:latin typeface="Times New Roman" panose="02020603050405020304" pitchFamily="18" charset="0"/>
              </a:rPr>
              <a:t>Slow pull out is done in </a:t>
            </a:r>
            <a:r>
              <a:rPr lang="en-GB" b="0" i="0" dirty="0">
                <a:solidFill>
                  <a:srgbClr val="FF0000"/>
                </a:solidFill>
                <a:effectLst/>
                <a:latin typeface="Times New Roman" panose="02020603050405020304" pitchFamily="18" charset="0"/>
              </a:rPr>
              <a:t>a neutral position of the knobs</a:t>
            </a:r>
            <a:r>
              <a:rPr lang="en-GB" b="0" i="0" dirty="0">
                <a:solidFill>
                  <a:srgbClr val="000000"/>
                </a:solidFill>
                <a:effectLst/>
                <a:latin typeface="Times New Roman" panose="02020603050405020304" pitchFamily="18" charset="0"/>
              </a:rPr>
              <a:t>.</a:t>
            </a:r>
          </a:p>
          <a:p>
            <a:r>
              <a:rPr lang="en-GB" b="0" i="0" dirty="0">
                <a:solidFill>
                  <a:srgbClr val="000000"/>
                </a:solidFill>
                <a:effectLst/>
                <a:latin typeface="Times New Roman" panose="02020603050405020304" pitchFamily="18" charset="0"/>
              </a:rPr>
              <a:t>Slight clockwise and anticlockwise rotation helps in finding and following the SMA from below upwards up to the point of its origin from the aorta </a:t>
            </a:r>
          </a:p>
          <a:p>
            <a:r>
              <a:rPr lang="en-GB" b="0" i="0" dirty="0">
                <a:solidFill>
                  <a:srgbClr val="000000"/>
                </a:solidFill>
                <a:effectLst/>
                <a:latin typeface="Times New Roman" panose="02020603050405020304" pitchFamily="18" charset="0"/>
              </a:rPr>
              <a:t>As an </a:t>
            </a:r>
            <a:r>
              <a:rPr lang="en-GB" b="0" i="0" dirty="0">
                <a:solidFill>
                  <a:srgbClr val="FF0000"/>
                </a:solidFill>
                <a:effectLst/>
                <a:latin typeface="Times New Roman" panose="02020603050405020304" pitchFamily="18" charset="0"/>
              </a:rPr>
              <a:t>alternative method</a:t>
            </a:r>
            <a:r>
              <a:rPr lang="en-GB" b="0" i="0" dirty="0">
                <a:solidFill>
                  <a:srgbClr val="000000"/>
                </a:solidFill>
                <a:effectLst/>
                <a:latin typeface="Times New Roman" panose="02020603050405020304" pitchFamily="18" charset="0"/>
              </a:rPr>
              <a:t>, pushing the scope down after locating the celiac artery from the stomach is able to locate the origin of the SMA fairly regularly.</a:t>
            </a:r>
          </a:p>
          <a:p>
            <a:endParaRPr lang="en-US" dirty="0"/>
          </a:p>
        </p:txBody>
      </p:sp>
    </p:spTree>
    <p:extLst>
      <p:ext uri="{BB962C8B-B14F-4D97-AF65-F5344CB8AC3E}">
        <p14:creationId xmlns:p14="http://schemas.microsoft.com/office/powerpoint/2010/main" val="8001985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948E-37C4-4D1B-586E-A6446F7DC09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BBEE9DF0-4528-3DE6-5047-8056AC9FC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533400"/>
            <a:ext cx="7239000" cy="5643563"/>
          </a:xfrm>
        </p:spPr>
      </p:pic>
    </p:spTree>
    <p:extLst>
      <p:ext uri="{BB962C8B-B14F-4D97-AF65-F5344CB8AC3E}">
        <p14:creationId xmlns:p14="http://schemas.microsoft.com/office/powerpoint/2010/main" val="21704667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4963A-BDBD-B2B8-E9C5-D9D449B2A5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4D8D9CD-2168-B8AB-9BB0-33C5C9CE5F6D}"/>
              </a:ext>
            </a:extLst>
          </p:cNvPr>
          <p:cNvSpPr>
            <a:spLocks noGrp="1"/>
          </p:cNvSpPr>
          <p:nvPr>
            <p:ph idx="1"/>
          </p:nvPr>
        </p:nvSpPr>
        <p:spPr>
          <a:solidFill>
            <a:schemeClr val="bg1"/>
          </a:solidFill>
        </p:spPr>
        <p:txBody>
          <a:bodyPr/>
          <a:lstStyle/>
          <a:p>
            <a:r>
              <a:rPr lang="en-GB" b="0" i="0" dirty="0">
                <a:solidFill>
                  <a:srgbClr val="814D31"/>
                </a:solidFill>
                <a:effectLst/>
                <a:latin typeface="Archivo Narrow"/>
              </a:rPr>
              <a:t>Imaging of branches </a:t>
            </a:r>
          </a:p>
          <a:p>
            <a:r>
              <a:rPr lang="en-GB" b="0" i="0" dirty="0">
                <a:solidFill>
                  <a:srgbClr val="000000"/>
                </a:solidFill>
                <a:effectLst/>
                <a:latin typeface="Times New Roman" panose="02020603050405020304" pitchFamily="18" charset="0"/>
              </a:rPr>
              <a:t>The superior mesenteric artery is </a:t>
            </a:r>
            <a:r>
              <a:rPr lang="en-GB" b="0" i="0" dirty="0">
                <a:solidFill>
                  <a:srgbClr val="FF0000"/>
                </a:solidFill>
                <a:effectLst/>
                <a:latin typeface="Times New Roman" panose="02020603050405020304" pitchFamily="18" charset="0"/>
              </a:rPr>
              <a:t>identified by the presence of pancreatic tissue between the SMA and aorta</a:t>
            </a:r>
            <a:r>
              <a:rPr lang="en-GB" b="0" i="0" dirty="0">
                <a:solidFill>
                  <a:srgbClr val="000000"/>
                </a:solidFill>
                <a:effectLst/>
                <a:latin typeface="Times New Roman" panose="02020603050405020304" pitchFamily="18" charset="0"/>
              </a:rPr>
              <a:t> in imaging from the </a:t>
            </a:r>
            <a:r>
              <a:rPr lang="en-GB" b="0" i="0" dirty="0">
                <a:solidFill>
                  <a:srgbClr val="FF0000"/>
                </a:solidFill>
                <a:effectLst/>
                <a:latin typeface="Times New Roman" panose="02020603050405020304" pitchFamily="18" charset="0"/>
              </a:rPr>
              <a:t>stomach </a:t>
            </a:r>
            <a:r>
              <a:rPr lang="en-GB" b="0" i="0" dirty="0">
                <a:solidFill>
                  <a:srgbClr val="000000"/>
                </a:solidFill>
                <a:effectLst/>
                <a:latin typeface="Times New Roman" panose="02020603050405020304" pitchFamily="18" charset="0"/>
              </a:rPr>
              <a:t>or </a:t>
            </a:r>
            <a:r>
              <a:rPr lang="en-GB" b="0" i="0" dirty="0">
                <a:solidFill>
                  <a:srgbClr val="FF0000"/>
                </a:solidFill>
                <a:effectLst/>
                <a:latin typeface="Times New Roman" panose="02020603050405020304" pitchFamily="18" charset="0"/>
              </a:rPr>
              <a:t>duodenum</a:t>
            </a:r>
            <a:r>
              <a:rPr lang="en-GB" b="0" i="0" dirty="0">
                <a:solidFill>
                  <a:srgbClr val="000000"/>
                </a:solidFill>
                <a:effectLst/>
                <a:latin typeface="Times New Roman" panose="02020603050405020304" pitchFamily="18" charset="0"/>
              </a:rPr>
              <a:t>. </a:t>
            </a:r>
            <a:endParaRPr lang="en-GB" b="0" i="0" dirty="0" smtClean="0">
              <a:solidFill>
                <a:srgbClr val="000000"/>
              </a:solidFill>
              <a:effectLst/>
              <a:latin typeface="Times New Roman" panose="02020603050405020304" pitchFamily="18" charset="0"/>
            </a:endParaRPr>
          </a:p>
          <a:p>
            <a:r>
              <a:rPr lang="en-GB" b="0" i="0" dirty="0" smtClean="0">
                <a:solidFill>
                  <a:srgbClr val="000000"/>
                </a:solidFill>
                <a:effectLst/>
                <a:latin typeface="Times New Roman" panose="02020603050405020304" pitchFamily="18" charset="0"/>
              </a:rPr>
              <a:t>Slight </a:t>
            </a:r>
            <a:r>
              <a:rPr lang="en-GB" b="0" i="0" dirty="0">
                <a:solidFill>
                  <a:srgbClr val="000000"/>
                </a:solidFill>
                <a:effectLst/>
                <a:latin typeface="Times New Roman" panose="02020603050405020304" pitchFamily="18" charset="0"/>
              </a:rPr>
              <a:t>clockwise and </a:t>
            </a:r>
            <a:r>
              <a:rPr lang="en-GB" b="0" i="0" dirty="0" err="1">
                <a:solidFill>
                  <a:srgbClr val="000000"/>
                </a:solidFill>
                <a:effectLst/>
                <a:latin typeface="Times New Roman" panose="02020603050405020304" pitchFamily="18" charset="0"/>
              </a:rPr>
              <a:t>counterclockwise</a:t>
            </a:r>
            <a:r>
              <a:rPr lang="en-GB" b="0" i="0" dirty="0">
                <a:solidFill>
                  <a:srgbClr val="000000"/>
                </a:solidFill>
                <a:effectLst/>
                <a:latin typeface="Times New Roman" panose="02020603050405020304" pitchFamily="18" charset="0"/>
              </a:rPr>
              <a:t> rotation at this level shows the origin of the right and left renal arteries also </a:t>
            </a:r>
          </a:p>
        </p:txBody>
      </p:sp>
    </p:spTree>
    <p:extLst>
      <p:ext uri="{BB962C8B-B14F-4D97-AF65-F5344CB8AC3E}">
        <p14:creationId xmlns:p14="http://schemas.microsoft.com/office/powerpoint/2010/main" val="10494717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4242C-77EE-488B-3084-A025D70317C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FD915F0D-B581-8AC7-42D4-8699B53514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90600"/>
            <a:ext cx="9753600" cy="5719763"/>
          </a:xfrm>
        </p:spPr>
      </p:pic>
    </p:spTree>
    <p:extLst>
      <p:ext uri="{BB962C8B-B14F-4D97-AF65-F5344CB8AC3E}">
        <p14:creationId xmlns:p14="http://schemas.microsoft.com/office/powerpoint/2010/main" val="639507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D3279-F9E1-5EEA-77A1-4D53A88DFE6D}"/>
              </a:ext>
            </a:extLst>
          </p:cNvPr>
          <p:cNvSpPr>
            <a:spLocks noGrp="1"/>
          </p:cNvSpPr>
          <p:nvPr>
            <p:ph type="title"/>
          </p:nvPr>
        </p:nvSpPr>
        <p:spPr/>
        <p:txBody>
          <a:bodyPr/>
          <a:lstStyle/>
          <a:p>
            <a:r>
              <a:rPr lang="en-GB" b="0" i="0" dirty="0">
                <a:solidFill>
                  <a:srgbClr val="B86E46"/>
                </a:solidFill>
                <a:effectLst/>
                <a:latin typeface="Archivo Narrow"/>
              </a:rPr>
              <a:t>DESCENDING AORTA BELOW PANCREAS</a:t>
            </a:r>
            <a:endParaRPr lang="en-US" dirty="0"/>
          </a:p>
        </p:txBody>
      </p:sp>
      <p:sp>
        <p:nvSpPr>
          <p:cNvPr id="3" name="Content Placeholder 2">
            <a:extLst>
              <a:ext uri="{FF2B5EF4-FFF2-40B4-BE49-F238E27FC236}">
                <a16:creationId xmlns:a16="http://schemas.microsoft.com/office/drawing/2014/main" xmlns="" id="{BCC3555A-0217-E2B2-FEE7-78B19689E217}"/>
              </a:ext>
            </a:extLst>
          </p:cNvPr>
          <p:cNvSpPr>
            <a:spLocks noGrp="1"/>
          </p:cNvSpPr>
          <p:nvPr>
            <p:ph idx="1"/>
          </p:nvPr>
        </p:nvSpPr>
        <p:spPr/>
        <p:txBody>
          <a:bodyPr/>
          <a:lstStyle/>
          <a:p>
            <a:endParaRPr lang="en-GB" b="0" i="0" dirty="0">
              <a:solidFill>
                <a:srgbClr val="B86E46"/>
              </a:solidFill>
              <a:effectLst/>
              <a:latin typeface="Archivo Narrow"/>
            </a:endParaRPr>
          </a:p>
          <a:p>
            <a:r>
              <a:rPr lang="en-GB" b="0"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third part of aorta is </a:t>
            </a:r>
            <a:r>
              <a:rPr lang="en-GB" b="0" i="0" dirty="0">
                <a:solidFill>
                  <a:srgbClr val="FF0000"/>
                </a:solidFill>
                <a:effectLst/>
                <a:latin typeface="Times New Roman" panose="02020603050405020304" pitchFamily="18" charset="0"/>
              </a:rPr>
              <a:t>crossed anteriorly by the third part of the duodenum </a:t>
            </a:r>
            <a:endParaRPr lang="en-GB" dirty="0">
              <a:solidFill>
                <a:srgbClr val="000000"/>
              </a:solidFill>
              <a:latin typeface="Times New Roman" panose="02020603050405020304" pitchFamily="18" charset="0"/>
            </a:endParaRPr>
          </a:p>
          <a:p>
            <a:r>
              <a:rPr lang="en-GB" b="0" i="0" dirty="0" smtClean="0">
                <a:solidFill>
                  <a:srgbClr val="FF0000"/>
                </a:solidFill>
                <a:effectLst/>
                <a:latin typeface="Times New Roman" panose="02020603050405020304" pitchFamily="18" charset="0"/>
              </a:rPr>
              <a:t>it </a:t>
            </a:r>
            <a:r>
              <a:rPr lang="en-GB" b="0" i="0" dirty="0">
                <a:solidFill>
                  <a:srgbClr val="FF0000"/>
                </a:solidFill>
                <a:effectLst/>
                <a:latin typeface="Times New Roman" panose="02020603050405020304" pitchFamily="18" charset="0"/>
              </a:rPr>
              <a:t>is generally easier to image both the second and third parts of the abdominal aorta from second and third parts of the duodenum</a:t>
            </a:r>
          </a:p>
          <a:p>
            <a:endParaRPr lang="en-US" dirty="0"/>
          </a:p>
        </p:txBody>
      </p:sp>
    </p:spTree>
    <p:extLst>
      <p:ext uri="{BB962C8B-B14F-4D97-AF65-F5344CB8AC3E}">
        <p14:creationId xmlns:p14="http://schemas.microsoft.com/office/powerpoint/2010/main" val="4089003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9F402-0859-1163-7FBD-6058984F1B3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D77F5A77-FC41-366E-DB73-6B05F976A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685800"/>
            <a:ext cx="6462449" cy="5491163"/>
          </a:xfrm>
        </p:spPr>
      </p:pic>
    </p:spTree>
    <p:extLst>
      <p:ext uri="{BB962C8B-B14F-4D97-AF65-F5344CB8AC3E}">
        <p14:creationId xmlns:p14="http://schemas.microsoft.com/office/powerpoint/2010/main" val="16859060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B00B3D-B1A2-8667-54EF-BB01253282B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717896FD-510D-9B1A-5085-0EF32957A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381000"/>
            <a:ext cx="5744156" cy="5795963"/>
          </a:xfrm>
        </p:spPr>
      </p:pic>
    </p:spTree>
    <p:extLst>
      <p:ext uri="{BB962C8B-B14F-4D97-AF65-F5344CB8AC3E}">
        <p14:creationId xmlns:p14="http://schemas.microsoft.com/office/powerpoint/2010/main" val="1508161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971A0-A432-8104-E82D-BC1CE0D0C9F7}"/>
              </a:ext>
            </a:extLst>
          </p:cNvPr>
          <p:cNvSpPr>
            <a:spLocks noGrp="1"/>
          </p:cNvSpPr>
          <p:nvPr>
            <p:ph type="title"/>
          </p:nvPr>
        </p:nvSpPr>
        <p:spPr>
          <a:xfrm>
            <a:off x="838200" y="365125"/>
            <a:ext cx="10515600" cy="2606675"/>
          </a:xfrm>
        </p:spPr>
        <p:txBody>
          <a:bodyPr/>
          <a:lstStyle/>
          <a:p>
            <a:r>
              <a:rPr lang="en-GB" b="1" i="1" dirty="0">
                <a:solidFill>
                  <a:srgbClr val="FF0000"/>
                </a:solidFill>
                <a:effectLst/>
                <a:latin typeface="Times New Roman" panose="02020603050405020304" pitchFamily="18" charset="0"/>
              </a:rPr>
              <a:t>Different parts of aorta and the position of imaging</a:t>
            </a:r>
            <a:endParaRPr lang="en-US" b="1" i="1" dirty="0">
              <a:solidFill>
                <a:srgbClr val="FF0000"/>
              </a:solidFill>
            </a:endParaRPr>
          </a:p>
        </p:txBody>
      </p:sp>
      <p:sp>
        <p:nvSpPr>
          <p:cNvPr id="6" name="Content Placeholder 5">
            <a:extLst>
              <a:ext uri="{FF2B5EF4-FFF2-40B4-BE49-F238E27FC236}">
                <a16:creationId xmlns:a16="http://schemas.microsoft.com/office/drawing/2014/main" xmlns="" id="{2B536F55-DF3F-5183-A475-3EA415590E2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8336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09C95-6915-832F-713B-A84BCD1A431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CA8D655A-DF86-9617-E17E-99D3FD0657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7294" y="1825625"/>
            <a:ext cx="3777411" cy="4351338"/>
          </a:xfrm>
        </p:spPr>
      </p:pic>
      <p:pic>
        <p:nvPicPr>
          <p:cNvPr id="5" name="Picture 5">
            <a:extLst>
              <a:ext uri="{FF2B5EF4-FFF2-40B4-BE49-F238E27FC236}">
                <a16:creationId xmlns:a16="http://schemas.microsoft.com/office/drawing/2014/main" xmlns="" id="{AEBEB642-5D9B-0A80-9EE1-CCC790AEF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719666"/>
            <a:ext cx="6398472" cy="5418667"/>
          </a:xfrm>
          <a:prstGeom prst="rect">
            <a:avLst/>
          </a:prstGeom>
        </p:spPr>
      </p:pic>
    </p:spTree>
    <p:extLst>
      <p:ext uri="{BB962C8B-B14F-4D97-AF65-F5344CB8AC3E}">
        <p14:creationId xmlns:p14="http://schemas.microsoft.com/office/powerpoint/2010/main" val="23093584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3F935-9F8F-EBA8-5874-339ABA3495B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F17B9460-A810-ED50-F314-EB9F4D5DC6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304800"/>
            <a:ext cx="6050506" cy="5872163"/>
          </a:xfrm>
        </p:spPr>
      </p:pic>
    </p:spTree>
    <p:extLst>
      <p:ext uri="{BB962C8B-B14F-4D97-AF65-F5344CB8AC3E}">
        <p14:creationId xmlns:p14="http://schemas.microsoft.com/office/powerpoint/2010/main" val="3892946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AD0B-E2B2-7768-2082-24370A55BEE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847E0017-C051-D144-F621-3F0066680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228600"/>
            <a:ext cx="7924800" cy="5948363"/>
          </a:xfrm>
        </p:spPr>
      </p:pic>
    </p:spTree>
    <p:extLst>
      <p:ext uri="{BB962C8B-B14F-4D97-AF65-F5344CB8AC3E}">
        <p14:creationId xmlns:p14="http://schemas.microsoft.com/office/powerpoint/2010/main" val="22052993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C355F-8B49-F01C-1ABE-B22ABE914F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0DCC5B-802C-C583-D54C-C88065B20522}"/>
              </a:ext>
            </a:extLst>
          </p:cNvPr>
          <p:cNvSpPr>
            <a:spLocks noGrp="1"/>
          </p:cNvSpPr>
          <p:nvPr>
            <p:ph idx="1"/>
          </p:nvPr>
        </p:nvSpPr>
        <p:spPr/>
        <p:txBody>
          <a:bodyPr/>
          <a:lstStyle/>
          <a:p>
            <a:r>
              <a:rPr lang="en-GB" b="0" i="0" dirty="0">
                <a:solidFill>
                  <a:srgbClr val="814D31"/>
                </a:solidFill>
                <a:effectLst/>
                <a:latin typeface="Archivo Narrow"/>
              </a:rPr>
              <a:t>Technique of imaging</a:t>
            </a:r>
          </a:p>
          <a:p>
            <a:r>
              <a:rPr lang="en-GB" b="0" i="0" dirty="0">
                <a:solidFill>
                  <a:srgbClr val="000000"/>
                </a:solidFill>
                <a:effectLst/>
                <a:latin typeface="Times New Roman" panose="02020603050405020304" pitchFamily="18" charset="0"/>
              </a:rPr>
              <a:t>The scope is positioned in the duodenum and shortened in such a manner that the aorta may lie in one of the three positions.</a:t>
            </a:r>
          </a:p>
          <a:p>
            <a:r>
              <a:rPr lang="en-GB" b="0" i="0" dirty="0">
                <a:solidFill>
                  <a:srgbClr val="000000"/>
                </a:solidFill>
                <a:effectLst/>
                <a:latin typeface="Times New Roman" panose="02020603050405020304" pitchFamily="18" charset="0"/>
              </a:rPr>
              <a:t>The aorta may lie </a:t>
            </a:r>
            <a:r>
              <a:rPr lang="en-GB" b="0" i="0" dirty="0">
                <a:solidFill>
                  <a:srgbClr val="FF0000"/>
                </a:solidFill>
                <a:effectLst/>
                <a:latin typeface="Times New Roman" panose="02020603050405020304" pitchFamily="18" charset="0"/>
              </a:rPr>
              <a:t>parallel</a:t>
            </a: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distal end close to the probe </a:t>
            </a:r>
            <a:r>
              <a:rPr lang="en-GB" b="0" i="0" dirty="0">
                <a:solidFill>
                  <a:srgbClr val="000000"/>
                </a:solidFill>
                <a:effectLst/>
                <a:latin typeface="Times New Roman" panose="02020603050405020304" pitchFamily="18" charset="0"/>
              </a:rPr>
              <a:t>or </a:t>
            </a:r>
            <a:r>
              <a:rPr lang="en-GB" b="0" i="0" dirty="0">
                <a:solidFill>
                  <a:srgbClr val="FF0000"/>
                </a:solidFill>
                <a:effectLst/>
                <a:latin typeface="Times New Roman" panose="02020603050405020304" pitchFamily="18" charset="0"/>
              </a:rPr>
              <a:t>proximal end close to the probe</a:t>
            </a:r>
            <a:r>
              <a:rPr lang="en-GB" b="0" i="0" dirty="0">
                <a:solidFill>
                  <a:srgbClr val="000000"/>
                </a:solidFill>
                <a:effectLst/>
                <a:latin typeface="Times New Roman" panose="02020603050405020304" pitchFamily="18" charset="0"/>
              </a:rPr>
              <a:t> situation </a:t>
            </a:r>
          </a:p>
        </p:txBody>
      </p:sp>
    </p:spTree>
    <p:extLst>
      <p:ext uri="{BB962C8B-B14F-4D97-AF65-F5344CB8AC3E}">
        <p14:creationId xmlns:p14="http://schemas.microsoft.com/office/powerpoint/2010/main" val="8278559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977CE-2E95-BA1B-2A79-68A6F4D5F7F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48443A0C-F846-BE63-D896-631645B70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457200"/>
            <a:ext cx="5936125" cy="5719763"/>
          </a:xfrm>
        </p:spPr>
      </p:pic>
    </p:spTree>
    <p:extLst>
      <p:ext uri="{BB962C8B-B14F-4D97-AF65-F5344CB8AC3E}">
        <p14:creationId xmlns:p14="http://schemas.microsoft.com/office/powerpoint/2010/main" val="29524302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449F7-F17B-ADC3-B6BF-2C343D93C6E9}"/>
              </a:ext>
            </a:extLst>
          </p:cNvPr>
          <p:cNvSpPr>
            <a:spLocks noGrp="1"/>
          </p:cNvSpPr>
          <p:nvPr>
            <p:ph type="title"/>
          </p:nvPr>
        </p:nvSpPr>
        <p:spPr>
          <a:xfrm>
            <a:off x="838200" y="365125"/>
            <a:ext cx="10515600" cy="854075"/>
          </a:xfrm>
        </p:spPr>
        <p:txBody>
          <a:bodyPr>
            <a:normAutofit fontScale="90000"/>
          </a:bodyPr>
          <a:lstStyle/>
          <a:p>
            <a:r>
              <a:rPr lang="en-GB" b="1" i="1" dirty="0">
                <a:solidFill>
                  <a:srgbClr val="814D31"/>
                </a:solidFill>
                <a:latin typeface="Archivo Narrow"/>
              </a:rPr>
              <a:t>Imaging of branches</a:t>
            </a:r>
            <a:r>
              <a:rPr lang="en-GB" dirty="0">
                <a:solidFill>
                  <a:srgbClr val="814D31"/>
                </a:solidFill>
                <a:latin typeface="Archivo Narrow"/>
              </a:rPr>
              <a:t/>
            </a:r>
            <a:br>
              <a:rPr lang="en-GB" dirty="0">
                <a:solidFill>
                  <a:srgbClr val="814D31"/>
                </a:solidFill>
                <a:latin typeface="Archivo Narrow"/>
              </a:rPr>
            </a:br>
            <a:endParaRPr lang="en-US" dirty="0"/>
          </a:p>
        </p:txBody>
      </p:sp>
      <p:sp>
        <p:nvSpPr>
          <p:cNvPr id="3" name="Content Placeholder 2">
            <a:extLst>
              <a:ext uri="{FF2B5EF4-FFF2-40B4-BE49-F238E27FC236}">
                <a16:creationId xmlns:a16="http://schemas.microsoft.com/office/drawing/2014/main" xmlns="" id="{87873C27-25F4-BBFE-7A81-757547DE606A}"/>
              </a:ext>
            </a:extLst>
          </p:cNvPr>
          <p:cNvSpPr>
            <a:spLocks noGrp="1"/>
          </p:cNvSpPr>
          <p:nvPr>
            <p:ph idx="1"/>
          </p:nvPr>
        </p:nvSpPr>
        <p:spPr>
          <a:xfrm>
            <a:off x="838200" y="1143000"/>
            <a:ext cx="10515600" cy="5033963"/>
          </a:xfrm>
        </p:spPr>
        <p:txBody>
          <a:bodyPr>
            <a:normAutofit/>
          </a:bodyPr>
          <a:lstStyle/>
          <a:p>
            <a:r>
              <a:rPr lang="en-GB" b="0" i="0" dirty="0" smtClean="0">
                <a:solidFill>
                  <a:srgbClr val="000000"/>
                </a:solidFill>
                <a:effectLst/>
                <a:latin typeface="Times New Roman" panose="02020603050405020304" pitchFamily="18" charset="0"/>
              </a:rPr>
              <a:t>The </a:t>
            </a:r>
            <a:r>
              <a:rPr lang="en-GB" b="0" i="0" dirty="0">
                <a:solidFill>
                  <a:srgbClr val="000000"/>
                </a:solidFill>
                <a:effectLst/>
                <a:latin typeface="Times New Roman" panose="02020603050405020304" pitchFamily="18" charset="0"/>
              </a:rPr>
              <a:t>branches of this segment include the </a:t>
            </a:r>
            <a:r>
              <a:rPr lang="en-GB" b="0" i="0" dirty="0">
                <a:solidFill>
                  <a:srgbClr val="FF0000"/>
                </a:solidFill>
                <a:effectLst/>
                <a:latin typeface="Times New Roman" panose="02020603050405020304" pitchFamily="18" charset="0"/>
              </a:rPr>
              <a:t>renal arteries</a:t>
            </a: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the lumbar arteries</a:t>
            </a:r>
            <a:r>
              <a:rPr lang="en-GB" b="0" i="0" dirty="0">
                <a:solidFill>
                  <a:srgbClr val="000000"/>
                </a:solidFill>
                <a:effectLst/>
                <a:latin typeface="Times New Roman" panose="02020603050405020304" pitchFamily="18" charset="0"/>
              </a:rPr>
              <a:t>, the </a:t>
            </a:r>
            <a:r>
              <a:rPr lang="en-GB" b="0" i="0" dirty="0">
                <a:solidFill>
                  <a:srgbClr val="FF0000"/>
                </a:solidFill>
                <a:effectLst/>
                <a:latin typeface="Times New Roman" panose="02020603050405020304" pitchFamily="18" charset="0"/>
              </a:rPr>
              <a:t>gonadal artery </a:t>
            </a:r>
            <a:r>
              <a:rPr lang="en-GB" b="0" i="0" dirty="0">
                <a:solidFill>
                  <a:srgbClr val="000000"/>
                </a:solidFill>
                <a:effectLst/>
                <a:latin typeface="Times New Roman" panose="02020603050405020304" pitchFamily="18" charset="0"/>
              </a:rPr>
              <a:t>and </a:t>
            </a:r>
            <a:r>
              <a:rPr lang="en-GB" b="0" i="0" dirty="0">
                <a:solidFill>
                  <a:srgbClr val="FF0000"/>
                </a:solidFill>
                <a:effectLst/>
                <a:latin typeface="Times New Roman" panose="02020603050405020304" pitchFamily="18" charset="0"/>
              </a:rPr>
              <a:t>the inferior mesenteric </a:t>
            </a:r>
            <a:r>
              <a:rPr lang="en-GB" b="0" i="0" dirty="0">
                <a:solidFill>
                  <a:srgbClr val="000000"/>
                </a:solidFill>
                <a:effectLst/>
                <a:latin typeface="Times New Roman" panose="02020603050405020304" pitchFamily="18" charset="0"/>
              </a:rPr>
              <a:t>artery before the bifurcation of the aorta</a:t>
            </a:r>
          </a:p>
          <a:p>
            <a:r>
              <a:rPr lang="en-GB" b="0" i="0" dirty="0">
                <a:solidFill>
                  <a:srgbClr val="000000"/>
                </a:solidFill>
                <a:effectLst/>
                <a:latin typeface="Times New Roman" panose="02020603050405020304" pitchFamily="18" charset="0"/>
              </a:rPr>
              <a:t>Clockwise and anticlockwise rotation from this position is able to demonstrate the branches coming out of the aorta and the bifurcation</a:t>
            </a:r>
          </a:p>
          <a:p>
            <a:r>
              <a:rPr lang="en-GB" b="0" i="0" dirty="0">
                <a:solidFill>
                  <a:srgbClr val="000000"/>
                </a:solidFill>
                <a:effectLst/>
                <a:latin typeface="Times New Roman" panose="02020603050405020304" pitchFamily="18" charset="0"/>
              </a:rPr>
              <a:t>As an alternative method the bifurcation of the aorta can be seen from the stomach </a:t>
            </a:r>
            <a:r>
              <a:rPr lang="en-GB" b="0" i="0" dirty="0" smtClean="0">
                <a:solidFill>
                  <a:srgbClr val="000000"/>
                </a:solidFill>
                <a:effectLst/>
                <a:latin typeface="Times New Roman" panose="02020603050405020304" pitchFamily="18" charset="0"/>
              </a:rPr>
              <a:t>also</a:t>
            </a: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It is generally difficult to identify the inferior mesenteric artery in this position.</a:t>
            </a:r>
          </a:p>
          <a:p>
            <a:r>
              <a:rPr lang="en-GB" b="0" i="0" dirty="0">
                <a:solidFill>
                  <a:srgbClr val="000000"/>
                </a:solidFill>
                <a:effectLst/>
                <a:latin typeface="Times New Roman" panose="02020603050405020304" pitchFamily="18" charset="0"/>
              </a:rPr>
              <a:t>Sometimes the origin of the gonadal arteries can be identified at this level</a:t>
            </a:r>
          </a:p>
          <a:p>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6248767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2A397-2431-F644-EFEF-FCEF2D5186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594AB6D-C3A6-FB28-DDD7-14578D8A4B95}"/>
              </a:ext>
            </a:extLst>
          </p:cNvPr>
          <p:cNvSpPr>
            <a:spLocks noGrp="1"/>
          </p:cNvSpPr>
          <p:nvPr>
            <p:ph idx="1"/>
          </p:nvPr>
        </p:nvSpPr>
        <p:spPr/>
        <p:txBody>
          <a:bodyPr/>
          <a:lstStyle/>
          <a:p>
            <a:r>
              <a:rPr lang="en-GB" b="0" i="0">
                <a:solidFill>
                  <a:srgbClr val="B86E46"/>
                </a:solidFill>
                <a:effectLst/>
                <a:latin typeface="Archivo Narrow"/>
              </a:rPr>
              <a:t>IMAGING FROM RECTUM</a:t>
            </a:r>
          </a:p>
          <a:p>
            <a:r>
              <a:rPr lang="en-GB" b="0" i="0">
                <a:solidFill>
                  <a:srgbClr val="000000"/>
                </a:solidFill>
                <a:effectLst/>
                <a:latin typeface="Times New Roman" panose="02020603050405020304" pitchFamily="18" charset="0"/>
              </a:rPr>
              <a:t>The bifurcation of the aorta can be traced from the rectosigmoid junction and also the DA can be followed-up for a limited distance above the bifurcation by rectal ultrasound</a:t>
            </a:r>
          </a:p>
        </p:txBody>
      </p:sp>
    </p:spTree>
    <p:extLst>
      <p:ext uri="{BB962C8B-B14F-4D97-AF65-F5344CB8AC3E}">
        <p14:creationId xmlns:p14="http://schemas.microsoft.com/office/powerpoint/2010/main" val="7430735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F32325-3B11-1FAD-70E1-0C2CF58D877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AEF8A261-DB35-294D-0812-2CA4AA2C7A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381000"/>
            <a:ext cx="8229600" cy="5795963"/>
          </a:xfrm>
        </p:spPr>
      </p:pic>
    </p:spTree>
    <p:extLst>
      <p:ext uri="{BB962C8B-B14F-4D97-AF65-F5344CB8AC3E}">
        <p14:creationId xmlns:p14="http://schemas.microsoft.com/office/powerpoint/2010/main" val="10715868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
            </a:r>
            <a:br>
              <a:rPr lang="fa-IR" dirty="0"/>
            </a:br>
            <a:endParaRPr lang="fa-IR" dirty="0"/>
          </a:p>
        </p:txBody>
      </p:sp>
      <p:sp>
        <p:nvSpPr>
          <p:cNvPr id="3" name="Content Placeholder 2"/>
          <p:cNvSpPr>
            <a:spLocks noGrp="1"/>
          </p:cNvSpPr>
          <p:nvPr>
            <p:ph idx="1"/>
          </p:nvPr>
        </p:nvSpPr>
        <p:spPr/>
        <p:txBody>
          <a:bodyPr/>
          <a:lstStyle/>
          <a:p>
            <a:pPr marL="0" indent="0">
              <a:buNone/>
            </a:pPr>
            <a:r>
              <a:rPr lang="en-US" sz="7200" b="1" i="1" dirty="0" smtClean="0">
                <a:solidFill>
                  <a:srgbClr val="FF0000"/>
                </a:solidFill>
              </a:rPr>
              <a:t>             Thanks</a:t>
            </a:r>
            <a:endParaRPr lang="fa-IR" sz="7200" dirty="0"/>
          </a:p>
        </p:txBody>
      </p:sp>
    </p:spTree>
    <p:extLst>
      <p:ext uri="{BB962C8B-B14F-4D97-AF65-F5344CB8AC3E}">
        <p14:creationId xmlns:p14="http://schemas.microsoft.com/office/powerpoint/2010/main" val="964282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D5773-011A-9789-58AF-7FE630C8DDA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xmlns="" id="{DCE3F961-25A2-3391-786B-7823371C9C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890" y="606136"/>
            <a:ext cx="8795162" cy="5886739"/>
          </a:xfrm>
        </p:spPr>
      </p:pic>
    </p:spTree>
    <p:extLst>
      <p:ext uri="{BB962C8B-B14F-4D97-AF65-F5344CB8AC3E}">
        <p14:creationId xmlns:p14="http://schemas.microsoft.com/office/powerpoint/2010/main" val="3256874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003C0-9229-CCF9-7045-5BBBF86808B1}"/>
              </a:ext>
            </a:extLst>
          </p:cNvPr>
          <p:cNvSpPr>
            <a:spLocks noGrp="1"/>
          </p:cNvSpPr>
          <p:nvPr>
            <p:ph type="title"/>
          </p:nvPr>
        </p:nvSpPr>
        <p:spPr>
          <a:xfrm>
            <a:off x="999012" y="681037"/>
            <a:ext cx="10515600" cy="1553937"/>
          </a:xfrm>
        </p:spPr>
        <p:txBody>
          <a:bodyPr>
            <a:normAutofit fontScale="90000"/>
          </a:bodyPr>
          <a:lstStyle/>
          <a:p>
            <a:r>
              <a:rPr lang="en-GB" b="1" i="1" dirty="0">
                <a:solidFill>
                  <a:srgbClr val="B86E46"/>
                </a:solidFill>
                <a:effectLst/>
                <a:latin typeface="Archivo Narrow"/>
              </a:rPr>
              <a:t>IMAGING OF AORTIC ROOT AND LOWER PART OF ASCENDING AORTA</a:t>
            </a:r>
            <a:r>
              <a:rPr lang="en-GB" b="0" i="0" dirty="0">
                <a:solidFill>
                  <a:srgbClr val="B86E46"/>
                </a:solidFill>
                <a:effectLst/>
                <a:latin typeface="Archivo Narrow"/>
              </a:rPr>
              <a:t/>
            </a:r>
            <a:br>
              <a:rPr lang="en-GB" b="0" i="0" dirty="0">
                <a:solidFill>
                  <a:srgbClr val="B86E46"/>
                </a:solidFill>
                <a:effectLst/>
                <a:latin typeface="Archivo Narrow"/>
              </a:rPr>
            </a:br>
            <a:endParaRPr lang="en-US" dirty="0"/>
          </a:p>
        </p:txBody>
      </p:sp>
      <p:sp>
        <p:nvSpPr>
          <p:cNvPr id="3" name="Content Placeholder 2">
            <a:extLst>
              <a:ext uri="{FF2B5EF4-FFF2-40B4-BE49-F238E27FC236}">
                <a16:creationId xmlns:a16="http://schemas.microsoft.com/office/drawing/2014/main" xmlns="" id="{89191BBA-2117-5B99-9F2C-C1960B257544}"/>
              </a:ext>
            </a:extLst>
          </p:cNvPr>
          <p:cNvSpPr>
            <a:spLocks noGrp="1"/>
          </p:cNvSpPr>
          <p:nvPr>
            <p:ph idx="1"/>
          </p:nvPr>
        </p:nvSpPr>
        <p:spPr/>
        <p:txBody>
          <a:bodyPr/>
          <a:lstStyle/>
          <a:p>
            <a:pPr marL="0" indent="0">
              <a:buNone/>
            </a:pPr>
            <a:r>
              <a:rPr lang="en-GB" b="0" i="0" dirty="0">
                <a:solidFill>
                  <a:srgbClr val="814D31"/>
                </a:solidFill>
                <a:effectLst/>
                <a:latin typeface="Archivo Narrow"/>
              </a:rPr>
              <a:t>Anatomical landmark </a:t>
            </a:r>
          </a:p>
          <a:p>
            <a:r>
              <a:rPr lang="en-GB" b="0" i="0" dirty="0">
                <a:solidFill>
                  <a:srgbClr val="000000"/>
                </a:solidFill>
                <a:effectLst/>
                <a:latin typeface="Times New Roman" panose="02020603050405020304" pitchFamily="18" charset="0"/>
              </a:rPr>
              <a:t>The aortic root has a </a:t>
            </a:r>
            <a:r>
              <a:rPr lang="en-GB" b="0" i="0" dirty="0">
                <a:solidFill>
                  <a:schemeClr val="accent2">
                    <a:lumMod val="75000"/>
                  </a:schemeClr>
                </a:solidFill>
                <a:effectLst/>
                <a:latin typeface="Times New Roman" panose="02020603050405020304" pitchFamily="18" charset="0"/>
              </a:rPr>
              <a:t>diameter of 2.4-4.7 cm</a:t>
            </a:r>
            <a:r>
              <a:rPr lang="en-GB" b="0" i="0" dirty="0">
                <a:solidFill>
                  <a:srgbClr val="000000"/>
                </a:solidFill>
                <a:effectLst/>
                <a:latin typeface="Times New Roman" panose="02020603050405020304" pitchFamily="18" charset="0"/>
              </a:rPr>
              <a:t> (its diameter is more in males than females) and lies at the base of the left ventricle </a:t>
            </a:r>
            <a:r>
              <a:rPr lang="en-GB" b="0" i="0" dirty="0">
                <a:solidFill>
                  <a:schemeClr val="accent2">
                    <a:lumMod val="75000"/>
                  </a:schemeClr>
                </a:solidFill>
                <a:effectLst/>
                <a:latin typeface="Times New Roman" panose="02020603050405020304" pitchFamily="18" charset="0"/>
              </a:rPr>
              <a:t>posterior to the right ventricular outflow tract. </a:t>
            </a:r>
          </a:p>
          <a:p>
            <a:endParaRPr lang="en-GB" b="0" i="0" dirty="0">
              <a:solidFill>
                <a:schemeClr val="accent2">
                  <a:lumMod val="75000"/>
                </a:schemeClr>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From the aortic root, the ascending aorta passes upwards, forwards and to the right to continue as </a:t>
            </a:r>
            <a:r>
              <a:rPr lang="en-GB" b="0" i="0" dirty="0">
                <a:solidFill>
                  <a:schemeClr val="accent2">
                    <a:lumMod val="75000"/>
                  </a:schemeClr>
                </a:solidFill>
                <a:effectLst/>
                <a:latin typeface="Times New Roman" panose="02020603050405020304" pitchFamily="18" charset="0"/>
              </a:rPr>
              <a:t>the arch at the level of upper border of the right second costal cartilage (sternal angle, lower border of the T4 vertebra).</a:t>
            </a:r>
          </a:p>
          <a:p>
            <a:endParaRPr lang="en-US" dirty="0"/>
          </a:p>
        </p:txBody>
      </p:sp>
    </p:spTree>
    <p:extLst>
      <p:ext uri="{BB962C8B-B14F-4D97-AF65-F5344CB8AC3E}">
        <p14:creationId xmlns:p14="http://schemas.microsoft.com/office/powerpoint/2010/main" val="825715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5690C-9B09-A5FE-F118-1CD814D9EF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01E91C52-8B9B-D5DA-AA33-1FE264F264FE}"/>
              </a:ext>
            </a:extLst>
          </p:cNvPr>
          <p:cNvSpPr>
            <a:spLocks noGrp="1"/>
          </p:cNvSpPr>
          <p:nvPr>
            <p:ph idx="1"/>
          </p:nvPr>
        </p:nvSpPr>
        <p:spPr>
          <a:xfrm>
            <a:off x="1016402" y="2154876"/>
            <a:ext cx="10337398" cy="2548248"/>
          </a:xfrm>
        </p:spPr>
        <p:txBody>
          <a:bodyPr/>
          <a:lstStyle/>
          <a:p>
            <a:r>
              <a:rPr lang="en-GB" b="0" i="0" dirty="0">
                <a:solidFill>
                  <a:srgbClr val="000000"/>
                </a:solidFill>
                <a:effectLst/>
                <a:latin typeface="Times New Roman" panose="02020603050405020304" pitchFamily="18" charset="0"/>
              </a:rPr>
              <a:t>It ascends </a:t>
            </a:r>
            <a:r>
              <a:rPr lang="en-GB" b="0" i="0" u="sng" dirty="0">
                <a:effectLst/>
                <a:latin typeface="Times New Roman" panose="02020603050405020304" pitchFamily="18" charset="0"/>
              </a:rPr>
              <a:t>anterior</a:t>
            </a:r>
            <a:r>
              <a:rPr lang="en-GB" b="0" i="0" dirty="0">
                <a:solidFill>
                  <a:schemeClr val="accent2">
                    <a:lumMod val="75000"/>
                  </a:schemeClr>
                </a:solidFill>
                <a:effectLst/>
                <a:latin typeface="Times New Roman" panose="02020603050405020304" pitchFamily="18" charset="0"/>
              </a:rPr>
              <a:t> to the left atrium, right pulmonary artery and</a:t>
            </a:r>
            <a:r>
              <a:rPr lang="en-GB" b="0" i="0" dirty="0">
                <a:solidFill>
                  <a:srgbClr val="000000"/>
                </a:solidFill>
                <a:effectLst/>
                <a:latin typeface="Times New Roman" panose="02020603050405020304" pitchFamily="18" charset="0"/>
              </a:rPr>
              <a:t> </a:t>
            </a:r>
            <a:r>
              <a:rPr lang="en-GB" b="0" i="0" dirty="0">
                <a:solidFill>
                  <a:schemeClr val="accent2">
                    <a:lumMod val="75000"/>
                  </a:schemeClr>
                </a:solidFill>
                <a:effectLst/>
                <a:latin typeface="Times New Roman" panose="02020603050405020304" pitchFamily="18" charset="0"/>
              </a:rPr>
              <a:t>right</a:t>
            </a:r>
            <a:r>
              <a:rPr lang="en-GB" b="0" i="0" dirty="0">
                <a:solidFill>
                  <a:srgbClr val="000000"/>
                </a:solidFill>
                <a:effectLst/>
                <a:latin typeface="Times New Roman" panose="02020603050405020304" pitchFamily="18" charset="0"/>
              </a:rPr>
              <a:t> </a:t>
            </a:r>
            <a:r>
              <a:rPr lang="en-GB" b="0" i="0" dirty="0">
                <a:solidFill>
                  <a:schemeClr val="accent2">
                    <a:lumMod val="75000"/>
                  </a:schemeClr>
                </a:solidFill>
                <a:effectLst/>
                <a:latin typeface="Times New Roman" panose="02020603050405020304" pitchFamily="18" charset="0"/>
              </a:rPr>
              <a:t>principal bronchus, </a:t>
            </a:r>
            <a:r>
              <a:rPr lang="en-GB" b="0" i="0" dirty="0">
                <a:solidFill>
                  <a:srgbClr val="000000"/>
                </a:solidFill>
                <a:effectLst/>
                <a:latin typeface="Times New Roman" panose="02020603050405020304" pitchFamily="18" charset="0"/>
              </a:rPr>
              <a:t>and </a:t>
            </a:r>
            <a:r>
              <a:rPr lang="en-GB" b="0" i="0" u="sng" dirty="0">
                <a:solidFill>
                  <a:srgbClr val="000000"/>
                </a:solidFill>
                <a:effectLst/>
                <a:latin typeface="Times New Roman" panose="02020603050405020304" pitchFamily="18" charset="0"/>
              </a:rPr>
              <a:t>posterior</a:t>
            </a:r>
            <a:r>
              <a:rPr lang="en-GB" b="0" i="0" dirty="0">
                <a:solidFill>
                  <a:srgbClr val="000000"/>
                </a:solidFill>
                <a:effectLst/>
                <a:latin typeface="Times New Roman" panose="02020603050405020304" pitchFamily="18" charset="0"/>
              </a:rPr>
              <a:t> to the </a:t>
            </a:r>
            <a:r>
              <a:rPr lang="en-GB" b="0" i="0" dirty="0">
                <a:solidFill>
                  <a:schemeClr val="accent2">
                    <a:lumMod val="75000"/>
                  </a:schemeClr>
                </a:solidFill>
                <a:effectLst/>
                <a:latin typeface="Times New Roman" panose="02020603050405020304" pitchFamily="18" charset="0"/>
              </a:rPr>
              <a:t>right ventricular</a:t>
            </a:r>
            <a:r>
              <a:rPr lang="en-GB" b="0" i="0" dirty="0">
                <a:solidFill>
                  <a:srgbClr val="000000"/>
                </a:solidFill>
                <a:effectLst/>
                <a:latin typeface="Times New Roman" panose="02020603050405020304" pitchFamily="18" charset="0"/>
              </a:rPr>
              <a:t> outflow tract and beginning of the </a:t>
            </a:r>
            <a:r>
              <a:rPr lang="en-GB" b="0" i="0" dirty="0">
                <a:solidFill>
                  <a:schemeClr val="accent2">
                    <a:lumMod val="75000"/>
                  </a:schemeClr>
                </a:solidFill>
                <a:effectLst/>
                <a:latin typeface="Times New Roman" panose="02020603050405020304" pitchFamily="18" charset="0"/>
              </a:rPr>
              <a:t>pulmonary trunk</a:t>
            </a:r>
            <a:r>
              <a:rPr lang="en-GB" b="0" i="0" dirty="0">
                <a:solidFill>
                  <a:srgbClr val="000000"/>
                </a:solidFill>
                <a:effectLst/>
                <a:latin typeface="Times New Roman" panose="02020603050405020304" pitchFamily="18" charset="0"/>
              </a:rPr>
              <a:t>.</a:t>
            </a:r>
          </a:p>
          <a:p>
            <a:endParaRPr lang="en-US" dirty="0"/>
          </a:p>
        </p:txBody>
      </p:sp>
    </p:spTree>
    <p:extLst>
      <p:ext uri="{BB962C8B-B14F-4D97-AF65-F5344CB8AC3E}">
        <p14:creationId xmlns:p14="http://schemas.microsoft.com/office/powerpoint/2010/main" val="1191899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1583</Words>
  <Application>Microsoft Office PowerPoint</Application>
  <PresentationFormat>Custom</PresentationFormat>
  <Paragraphs>182</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Sina Salimian MD</vt:lpstr>
      <vt:lpstr>The evaluation of the aorta and its branches may be helpful </vt:lpstr>
      <vt:lpstr>EXTENT OF IMAGING</vt:lpstr>
      <vt:lpstr>PowerPoint Presentation</vt:lpstr>
      <vt:lpstr>PowerPoint Presentation</vt:lpstr>
      <vt:lpstr>Different parts of aorta and the position of imaging</vt:lpstr>
      <vt:lpstr>PowerPoint Presentation</vt:lpstr>
      <vt:lpstr>IMAGING OF AORTIC ROOT AND LOWER PART OF ASCENDING AORTA </vt:lpstr>
      <vt:lpstr>PowerPoint Presentation</vt:lpstr>
      <vt:lpstr>PowerPoint Presentation</vt:lpstr>
      <vt:lpstr>PowerPoint Presentation</vt:lpstr>
      <vt:lpstr>If you se one in long axis you will see the other in short axis</vt:lpstr>
      <vt:lpstr>Technique of imaging </vt:lpstr>
      <vt:lpstr>PowerPoint Presentation</vt:lpstr>
      <vt:lpstr>Imaging of the branches  </vt:lpstr>
      <vt:lpstr>PowerPoint Presentation</vt:lpstr>
      <vt:lpstr>PowerPoint Presentation</vt:lpstr>
      <vt:lpstr>PowerPoint Presentation</vt:lpstr>
      <vt:lpstr>PowerPoint Presentation</vt:lpstr>
      <vt:lpstr>ASCENDING AORTA, UPPER PART </vt:lpstr>
      <vt:lpstr>PowerPoint Presentation</vt:lpstr>
      <vt:lpstr>PowerPoint Presentation</vt:lpstr>
      <vt:lpstr>PowerPoint Presentation</vt:lpstr>
      <vt:lpstr>Technique of imaging of arch </vt:lpstr>
      <vt:lpstr>PowerPoint Presentation</vt:lpstr>
      <vt:lpstr>PowerPoint Presentation</vt:lpstr>
      <vt:lpstr>Imaging of the aortopulmonary window with the descending aorta as the base</vt:lpstr>
      <vt:lpstr>PowerPoint Presentation</vt:lpstr>
      <vt:lpstr>PowerPoint Presentation</vt:lpstr>
      <vt:lpstr>Imaging of aortopulmonary window with the pulmonary artery as the base</vt:lpstr>
      <vt:lpstr>PowerPoint Presentation</vt:lpstr>
      <vt:lpstr>Imaging of branches</vt:lpstr>
      <vt:lpstr>PowerPoint Presentation</vt:lpstr>
      <vt:lpstr>PowerPoint Presentation</vt:lpstr>
      <vt:lpstr>PowerPoint Presentation</vt:lpstr>
      <vt:lpstr>DESCENDING AORTA (THORACIC PART) 22-40 CM DISTANCE IN ESOPHAGUS</vt:lpstr>
      <vt:lpstr>Technique of imaging  </vt:lpstr>
      <vt:lpstr>PowerPoint Presentation</vt:lpstr>
      <vt:lpstr>PowerPoint Presentation</vt:lpstr>
      <vt:lpstr>DESCENDING AORTA</vt:lpstr>
      <vt:lpstr>PowerPoint Presentation</vt:lpstr>
      <vt:lpstr>DESCENDING AORTA (ABDOMINAL AORTA) (POSTERIOR TO LESSER SAC)</vt:lpstr>
      <vt:lpstr>Technique of imaging</vt:lpstr>
      <vt:lpstr>There are three ways of locating the DA in abdomen: </vt:lpstr>
      <vt:lpstr>Imaging of branches The imaging of DA from beyond the hiatus shows two vessels: </vt:lpstr>
      <vt:lpstr>PowerPoint Presentation</vt:lpstr>
      <vt:lpstr>PowerPoint Presentation</vt:lpstr>
      <vt:lpstr>PowerPoint Presentation</vt:lpstr>
      <vt:lpstr>PowerPoint Presentation</vt:lpstr>
      <vt:lpstr>PowerPoint Presentation</vt:lpstr>
      <vt:lpstr>PowerPoint Presentation</vt:lpstr>
      <vt:lpstr>DESCENDING AORTA (POSTERIOR TO PANCREAS)</vt:lpstr>
      <vt:lpstr>Technique of imaging </vt:lpstr>
      <vt:lpstr>PowerPoint Presentation</vt:lpstr>
      <vt:lpstr>PowerPoint Presentation</vt:lpstr>
      <vt:lpstr>PowerPoint Presentation</vt:lpstr>
      <vt:lpstr>DESCENDING AORTA BELOW PANCREAS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Imaging of branches </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 salimian</dc:creator>
  <cp:lastModifiedBy>app7</cp:lastModifiedBy>
  <cp:revision>22</cp:revision>
  <dcterms:created xsi:type="dcterms:W3CDTF">2022-12-18T17:53:36Z</dcterms:created>
  <dcterms:modified xsi:type="dcterms:W3CDTF">2023-01-31T05:27:29Z</dcterms:modified>
</cp:coreProperties>
</file>